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7" r:id="rId1"/>
  </p:sldMasterIdLst>
  <p:notesMasterIdLst>
    <p:notesMasterId r:id="rId11"/>
  </p:notesMasterIdLst>
  <p:sldIdLst>
    <p:sldId id="686" r:id="rId2"/>
    <p:sldId id="687" r:id="rId3"/>
    <p:sldId id="689" r:id="rId4"/>
    <p:sldId id="680" r:id="rId5"/>
    <p:sldId id="681" r:id="rId6"/>
    <p:sldId id="682" r:id="rId7"/>
    <p:sldId id="683" r:id="rId8"/>
    <p:sldId id="684" r:id="rId9"/>
    <p:sldId id="685" r:id="rId10"/>
  </p:sldIdLst>
  <p:sldSz cx="9906000" cy="6858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000066"/>
    <a:srgbClr val="99CC00"/>
    <a:srgbClr val="FF5050"/>
    <a:srgbClr val="0033CC"/>
    <a:srgbClr val="66CCFF"/>
    <a:srgbClr val="33CCFF"/>
    <a:srgbClr val="9966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 autoAdjust="0"/>
    <p:restoredTop sz="99885" autoAdjust="0"/>
  </p:normalViewPr>
  <p:slideViewPr>
    <p:cSldViewPr>
      <p:cViewPr varScale="1">
        <p:scale>
          <a:sx n="85" d="100"/>
          <a:sy n="85" d="100"/>
        </p:scale>
        <p:origin x="1374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3FC09-EF3E-4ACE-B564-AC7B4EE95BF7}" type="datetimeFigureOut">
              <a:rPr lang="ko-KR" altLang="en-US" smtClean="0"/>
              <a:pPr/>
              <a:t>2023-08-10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AA242-AA4F-4303-9925-F93E2B29063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738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3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14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21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4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03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4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96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9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5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83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10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C4022-769B-4329-B353-8D50B578313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2023-08-10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C52C-219C-494B-A402-B8244BB858D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08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9" r:id="rId2"/>
    <p:sldLayoutId id="2147484160" r:id="rId3"/>
    <p:sldLayoutId id="2147484161" r:id="rId4"/>
    <p:sldLayoutId id="2147484162" r:id="rId5"/>
    <p:sldLayoutId id="2147484163" r:id="rId6"/>
    <p:sldLayoutId id="2147484164" r:id="rId7"/>
    <p:sldLayoutId id="2147484165" r:id="rId8"/>
    <p:sldLayoutId id="2147484166" r:id="rId9"/>
    <p:sldLayoutId id="2147484167" r:id="rId10"/>
    <p:sldLayoutId id="2147484168" r:id="rId11"/>
  </p:sldLayoutIdLst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28A952-DD4E-ED9A-9BF9-F06D79A32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Impacted by Serial Number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D0DEE3-2223-5EAA-AEAE-D4F85C888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9585" y="1556792"/>
            <a:ext cx="727003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0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8D33B2-4D86-13BA-1CF5-DE1502DB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Action Plan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67473-B730-8E33-B387-B971243F25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1038" y="1825625"/>
            <a:ext cx="8664450" cy="2247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Arial Narrow" panose="020B0606020202030204" pitchFamily="34" charset="0"/>
                <a:ea typeface="Malgun Gothic" panose="020B0503020000020004" pitchFamily="34" charset="-127"/>
              </a:rPr>
              <a:t>AI started a customer care program (providing 2 additional warranty or paying $200 cash check)        since last Friday.</a:t>
            </a:r>
            <a:endParaRPr lang="en-US" sz="1600" dirty="0">
              <a:effectLst/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r>
              <a:rPr lang="en-US" sz="1800" dirty="0">
                <a:effectLst/>
                <a:latin typeface="Arial Narrow" panose="020B0606020202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Over the past weekend, 17 customers had service for the dryer issue. 90% of them accepted repair with additional 2 years warranty extension</a:t>
            </a:r>
          </a:p>
          <a:p>
            <a:r>
              <a:rPr lang="en-US" sz="1800" dirty="0">
                <a:latin typeface="Arial Narrow" panose="020B0606020202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We have plenty of good dryer switches “In Stock” to take care of the issue quickly. </a:t>
            </a:r>
            <a:endParaRPr lang="en-US" sz="1800" dirty="0">
              <a:effectLst/>
              <a:latin typeface="Arial Narrow" panose="020B0606020202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endParaRPr lang="en-US" sz="1800" dirty="0">
              <a:latin typeface="Arial Narrow" panose="020B0606020202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r>
              <a:rPr lang="en-US" sz="1800" b="1" i="1" dirty="0">
                <a:latin typeface="Arial Narrow" panose="020B0606020202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We should have a plan for third party service companies as well as self servicing dealers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81253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7BC4-A09C-9FEF-7E59-E984853E0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4FE3-0E71-76EF-568A-7CF7C900E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have customers experience the “No Start” on the dryer please have them contact the customer service number        immediately. </a:t>
            </a:r>
          </a:p>
          <a:p>
            <a:r>
              <a:rPr lang="en-US" dirty="0"/>
              <a:t>We will dispatch a DMST fast with the part to fix the issue    and offer the customer a 2 year warranty or $200 check.</a:t>
            </a:r>
          </a:p>
          <a:p>
            <a:r>
              <a:rPr lang="en-US" dirty="0"/>
              <a:t>Review your dealers inventory using the model number and  serial number list provided. </a:t>
            </a:r>
          </a:p>
          <a:p>
            <a:pPr lvl="1"/>
            <a:r>
              <a:rPr lang="en-US" dirty="0"/>
              <a:t>If dealer has impacted units in stock we will RA those units for a     credit</a:t>
            </a:r>
          </a:p>
          <a:p>
            <a:pPr lvl="1"/>
            <a:r>
              <a:rPr lang="en-US" dirty="0"/>
              <a:t>Get a new PO for the exact models that are being sent back so we  can replenish inventory with new product</a:t>
            </a:r>
          </a:p>
        </p:txBody>
      </p:sp>
    </p:spTree>
    <p:extLst>
      <p:ext uri="{BB962C8B-B14F-4D97-AF65-F5344CB8AC3E}">
        <p14:creationId xmlns:p14="http://schemas.microsoft.com/office/powerpoint/2010/main" val="294000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2898"/>
              </p:ext>
            </p:extLst>
          </p:nvPr>
        </p:nvGraphicFramePr>
        <p:xfrm>
          <a:off x="363000" y="692696"/>
          <a:ext cx="9198512" cy="5760000"/>
        </p:xfrm>
        <a:graphic>
          <a:graphicData uri="http://schemas.openxmlformats.org/drawingml/2006/table">
            <a:tbl>
              <a:tblPr/>
              <a:tblGrid>
                <a:gridCol w="919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1. Remove the Safety Cover</a:t>
                      </a: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(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**Steam model only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 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i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). Remove the one Safety cover Screw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 ii) </a:t>
                      </a:r>
                      <a:r>
                        <a:rPr lang="en-US" altLang="ko-KR" sz="1463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Press both sides of the safety cover and pull it to the back to remove it.</a:t>
                      </a:r>
                    </a:p>
                    <a:p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</a:txBody>
                  <a:tcPr marL="91424" marR="91424" marT="45712" marB="4571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59548" y="6521424"/>
            <a:ext cx="8255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85" tIns="45683" rIns="17985" bIns="45683" anchor="ctr" anchorCtr="1">
            <a:spAutoFit/>
          </a:bodyPr>
          <a:lstStyle/>
          <a:p>
            <a:pPr algn="r" defTabSz="913834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Tahoma" pitchFamily="34" charset="0"/>
              </a:rPr>
              <a:t>Page 1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504881" y="1299914"/>
            <a:ext cx="3024336" cy="1670419"/>
            <a:chOff x="632520" y="1217910"/>
            <a:chExt cx="3821395" cy="2110655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20" y="1217910"/>
              <a:ext cx="3821395" cy="2110655"/>
            </a:xfrm>
            <a:prstGeom prst="rect">
              <a:avLst/>
            </a:prstGeom>
          </p:spPr>
        </p:pic>
        <p:sp>
          <p:nvSpPr>
            <p:cNvPr id="8" name="타원 7"/>
            <p:cNvSpPr/>
            <p:nvPr/>
          </p:nvSpPr>
          <p:spPr>
            <a:xfrm>
              <a:off x="2133240" y="2092838"/>
              <a:ext cx="432048" cy="43204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0" name="Group 23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7031"/>
              </p:ext>
            </p:extLst>
          </p:nvPr>
        </p:nvGraphicFramePr>
        <p:xfrm>
          <a:off x="2664928" y="91490"/>
          <a:ext cx="4376304" cy="457190"/>
        </p:xfrm>
        <a:graphic>
          <a:graphicData uri="http://schemas.openxmlformats.org/drawingml/2006/table">
            <a:tbl>
              <a:tblPr/>
              <a:tblGrid>
                <a:gridCol w="437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2.0 Regular" panose="020B0600000101010101" pitchFamily="50" charset="-127"/>
                          <a:ea typeface="LG스마트체2.0 Regular" panose="020B0600000101010101" pitchFamily="50" charset="-127"/>
                          <a:cs typeface="Arial" pitchFamily="34" charset="0"/>
                        </a:rPr>
                        <a:t>Door Latch Replacement Guide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22" name="그룹 21"/>
          <p:cNvGrpSpPr/>
          <p:nvPr/>
        </p:nvGrpSpPr>
        <p:grpSpPr>
          <a:xfrm>
            <a:off x="504881" y="4170872"/>
            <a:ext cx="3024336" cy="1670419"/>
            <a:chOff x="632520" y="3856776"/>
            <a:chExt cx="3821395" cy="2110655"/>
          </a:xfrm>
        </p:grpSpPr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520" y="3856776"/>
              <a:ext cx="3821395" cy="2110655"/>
            </a:xfrm>
            <a:prstGeom prst="rect">
              <a:avLst/>
            </a:prstGeom>
          </p:spPr>
        </p:pic>
        <p:sp>
          <p:nvSpPr>
            <p:cNvPr id="6" name="오른쪽으로 구부러진 화살표 5"/>
            <p:cNvSpPr/>
            <p:nvPr/>
          </p:nvSpPr>
          <p:spPr>
            <a:xfrm rot="1906014">
              <a:off x="1962148" y="5043059"/>
              <a:ext cx="227459" cy="759196"/>
            </a:xfrm>
            <a:prstGeom prst="curvedRightArrow">
              <a:avLst>
                <a:gd name="adj1" fmla="val 0"/>
                <a:gd name="adj2" fmla="val 50000"/>
                <a:gd name="adj3" fmla="val 25000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오른쪽 화살표 14"/>
            <p:cNvSpPr/>
            <p:nvPr/>
          </p:nvSpPr>
          <p:spPr>
            <a:xfrm>
              <a:off x="1560077" y="5192891"/>
              <a:ext cx="438526" cy="2160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오른쪽 화살표 23"/>
            <p:cNvSpPr/>
            <p:nvPr/>
          </p:nvSpPr>
          <p:spPr>
            <a:xfrm flipH="1">
              <a:off x="2706897" y="5192891"/>
              <a:ext cx="438526" cy="216024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862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59548" y="6521424"/>
            <a:ext cx="8255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85" tIns="45683" rIns="17985" bIns="45683" anchor="ctr" anchorCtr="1">
            <a:spAutoFit/>
          </a:bodyPr>
          <a:lstStyle/>
          <a:p>
            <a:pPr algn="r" defTabSz="913834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Tahoma" pitchFamily="34" charset="0"/>
              </a:rPr>
              <a:t>Page 2</a:t>
            </a:r>
          </a:p>
        </p:txBody>
      </p:sp>
      <p:graphicFrame>
        <p:nvGraphicFramePr>
          <p:cNvPr id="27" name="Group 2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986623"/>
              </p:ext>
            </p:extLst>
          </p:nvPr>
        </p:nvGraphicFramePr>
        <p:xfrm>
          <a:off x="363001" y="691208"/>
          <a:ext cx="9198512" cy="5760000"/>
        </p:xfrm>
        <a:graphic>
          <a:graphicData uri="http://schemas.openxmlformats.org/drawingml/2006/table">
            <a:tbl>
              <a:tblPr/>
              <a:tblGrid>
                <a:gridCol w="919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2. Remove Top cover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i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)..</a:t>
                      </a:r>
                      <a: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Using a ply tool, press the left triangle holder (as if poking)</a:t>
                      </a:r>
                      <a:b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</a:br>
                      <a: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Lift the left side of the Top Cover.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iv). </a:t>
                      </a:r>
                      <a: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On the right side, use ply tool to press the triangle holder</a:t>
                      </a:r>
                    </a:p>
                    <a:p>
                      <a:pPr marL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to lift the Top Cover.</a:t>
                      </a:r>
                    </a:p>
                  </a:txBody>
                  <a:tcPr marL="91424" marR="91424" marT="45712" marB="4571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35" name="그룹 34"/>
          <p:cNvGrpSpPr/>
          <p:nvPr/>
        </p:nvGrpSpPr>
        <p:grpSpPr>
          <a:xfrm>
            <a:off x="579334" y="1444722"/>
            <a:ext cx="3797338" cy="1790625"/>
            <a:chOff x="5385048" y="1780583"/>
            <a:chExt cx="3797338" cy="1790625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85048" y="1780583"/>
              <a:ext cx="1807179" cy="1790625"/>
            </a:xfrm>
            <a:prstGeom prst="rect">
              <a:avLst/>
            </a:prstGeom>
          </p:spPr>
        </p:pic>
        <p:pic>
          <p:nvPicPr>
            <p:cNvPr id="29" name="그림 2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75333" y="1780583"/>
              <a:ext cx="1807053" cy="1790625"/>
            </a:xfrm>
            <a:prstGeom prst="rect">
              <a:avLst/>
            </a:prstGeom>
          </p:spPr>
        </p:pic>
        <p:cxnSp>
          <p:nvCxnSpPr>
            <p:cNvPr id="31" name="직선 화살표 연결선 30"/>
            <p:cNvCxnSpPr/>
            <p:nvPr/>
          </p:nvCxnSpPr>
          <p:spPr>
            <a:xfrm flipV="1">
              <a:off x="5969204" y="2775301"/>
              <a:ext cx="288032" cy="5760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flipV="1">
              <a:off x="7990827" y="2775302"/>
              <a:ext cx="0" cy="4376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34" y="4048533"/>
            <a:ext cx="1810755" cy="1892550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619" y="4266900"/>
            <a:ext cx="1959850" cy="1183406"/>
          </a:xfrm>
          <a:prstGeom prst="rect">
            <a:avLst/>
          </a:prstGeom>
        </p:spPr>
      </p:pic>
      <p:cxnSp>
        <p:nvCxnSpPr>
          <p:cNvPr id="38" name="직선 화살표 연결선 37"/>
          <p:cNvCxnSpPr/>
          <p:nvPr/>
        </p:nvCxnSpPr>
        <p:spPr>
          <a:xfrm flipV="1">
            <a:off x="1063999" y="4994808"/>
            <a:ext cx="288032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V="1">
            <a:off x="1408306" y="5343713"/>
            <a:ext cx="2211" cy="4749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/>
          <p:cNvSpPr/>
          <p:nvPr/>
        </p:nvSpPr>
        <p:spPr>
          <a:xfrm>
            <a:off x="846872" y="5564421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300294" y="5829846"/>
            <a:ext cx="216024" cy="216024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</a:rPr>
              <a:t>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311339" y="5197053"/>
            <a:ext cx="476413" cy="24622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000" b="1" dirty="0"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After</a:t>
            </a:r>
            <a:endParaRPr lang="ko-KR" altLang="en-US" sz="1000" b="1" dirty="0"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7463640" y="1804565"/>
            <a:ext cx="2081283" cy="864159"/>
            <a:chOff x="5528606" y="1444722"/>
            <a:chExt cx="1959243" cy="813487"/>
          </a:xfrm>
        </p:grpSpPr>
        <p:pic>
          <p:nvPicPr>
            <p:cNvPr id="46" name="그림 4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28606" y="1444722"/>
              <a:ext cx="1959243" cy="813487"/>
            </a:xfrm>
            <a:prstGeom prst="rect">
              <a:avLst/>
            </a:prstGeom>
          </p:spPr>
        </p:pic>
        <p:sp>
          <p:nvSpPr>
            <p:cNvPr id="47" name="직사각형 46"/>
            <p:cNvSpPr/>
            <p:nvPr/>
          </p:nvSpPr>
          <p:spPr>
            <a:xfrm>
              <a:off x="5651210" y="1813962"/>
              <a:ext cx="130924" cy="1892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244875" y="1845212"/>
              <a:ext cx="130924" cy="1892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12" name="직선 연결선 11"/>
          <p:cNvCxnSpPr/>
          <p:nvPr/>
        </p:nvCxnSpPr>
        <p:spPr>
          <a:xfrm>
            <a:off x="4808984" y="908720"/>
            <a:ext cx="0" cy="5400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직사각형 47"/>
          <p:cNvSpPr/>
          <p:nvPr/>
        </p:nvSpPr>
        <p:spPr>
          <a:xfrm>
            <a:off x="4857339" y="912356"/>
            <a:ext cx="9316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*Reference</a:t>
            </a:r>
            <a:endParaRPr lang="ko-KR" altLang="en-US" sz="1200" b="1" dirty="0"/>
          </a:p>
        </p:txBody>
      </p:sp>
      <p:sp>
        <p:nvSpPr>
          <p:cNvPr id="49" name="직사각형 48"/>
          <p:cNvSpPr/>
          <p:nvPr/>
        </p:nvSpPr>
        <p:spPr>
          <a:xfrm>
            <a:off x="4857339" y="1202206"/>
            <a:ext cx="20810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err="1">
                <a:solidFill>
                  <a:srgbClr val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i</a:t>
            </a:r>
            <a:r>
              <a:rPr lang="en-US" altLang="ko-KR" sz="1200" b="1" dirty="0">
                <a:solidFill>
                  <a:srgbClr val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) Location of triangle holder</a:t>
            </a:r>
            <a:endParaRPr lang="ko-KR" altLang="en-US" sz="1200" b="1" dirty="0"/>
          </a:p>
        </p:txBody>
      </p:sp>
      <p:grpSp>
        <p:nvGrpSpPr>
          <p:cNvPr id="25" name="그룹 24"/>
          <p:cNvGrpSpPr/>
          <p:nvPr/>
        </p:nvGrpSpPr>
        <p:grpSpPr>
          <a:xfrm>
            <a:off x="4896678" y="1809104"/>
            <a:ext cx="2447590" cy="1719241"/>
            <a:chOff x="4737650" y="2580223"/>
            <a:chExt cx="3502273" cy="2460074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7650" y="2580223"/>
              <a:ext cx="3502273" cy="2460074"/>
            </a:xfrm>
            <a:prstGeom prst="rect">
              <a:avLst/>
            </a:prstGeom>
          </p:spPr>
        </p:pic>
        <p:cxnSp>
          <p:nvCxnSpPr>
            <p:cNvPr id="17" name="직선 연결선 16"/>
            <p:cNvCxnSpPr/>
            <p:nvPr/>
          </p:nvCxnSpPr>
          <p:spPr>
            <a:xfrm flipV="1">
              <a:off x="7761312" y="3133725"/>
              <a:ext cx="220638" cy="173797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 flipH="1" flipV="1">
              <a:off x="4989948" y="3133725"/>
              <a:ext cx="220638" cy="1737972"/>
            </a:xfrm>
            <a:prstGeom prst="line">
              <a:avLst/>
            </a:prstGeom>
            <a:ln w="19050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타원 22"/>
            <p:cNvSpPr/>
            <p:nvPr/>
          </p:nvSpPr>
          <p:spPr>
            <a:xfrm>
              <a:off x="4908460" y="3589970"/>
              <a:ext cx="324036" cy="3240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타원 53"/>
            <p:cNvSpPr/>
            <p:nvPr/>
          </p:nvSpPr>
          <p:spPr>
            <a:xfrm>
              <a:off x="7761312" y="3589970"/>
              <a:ext cx="324036" cy="32403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4745531" y="1546445"/>
            <a:ext cx="2728632" cy="43088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100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Press the triangle holder left &amp; right side</a:t>
            </a:r>
          </a:p>
          <a:p>
            <a:pPr algn="ctr"/>
            <a:r>
              <a:rPr lang="en-US" altLang="ko-KR" sz="1100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using ply tool</a:t>
            </a:r>
            <a:endParaRPr lang="ko-KR" altLang="en-US" sz="1100" b="1" dirty="0"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74900" y="1558344"/>
            <a:ext cx="1010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00" b="1" dirty="0">
                <a:solidFill>
                  <a:srgbClr val="0000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Triangle holder</a:t>
            </a:r>
            <a:endParaRPr lang="ko-KR" altLang="en-US" sz="1000" b="1" dirty="0"/>
          </a:p>
        </p:txBody>
      </p:sp>
      <p:graphicFrame>
        <p:nvGraphicFramePr>
          <p:cNvPr id="4" name="Group 2321">
            <a:extLst>
              <a:ext uri="{FF2B5EF4-FFF2-40B4-BE49-F238E27FC236}">
                <a16:creationId xmlns:a16="http://schemas.microsoft.com/office/drawing/2014/main" id="{9BBB3CA7-B1E5-F7AE-6C70-8AA250778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74686"/>
              </p:ext>
            </p:extLst>
          </p:nvPr>
        </p:nvGraphicFramePr>
        <p:xfrm>
          <a:off x="2664928" y="91490"/>
          <a:ext cx="4376304" cy="457190"/>
        </p:xfrm>
        <a:graphic>
          <a:graphicData uri="http://schemas.openxmlformats.org/drawingml/2006/table">
            <a:tbl>
              <a:tblPr/>
              <a:tblGrid>
                <a:gridCol w="437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2.0 Regular" panose="020B0600000101010101" pitchFamily="50" charset="-127"/>
                          <a:ea typeface="LG스마트체2.0 Regular" panose="020B0600000101010101" pitchFamily="50" charset="-127"/>
                          <a:cs typeface="Arial" pitchFamily="34" charset="0"/>
                        </a:rPr>
                        <a:t>Door Latch Replacement Guide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31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59548" y="6521424"/>
            <a:ext cx="8255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85" tIns="45683" rIns="17985" bIns="45683" anchor="ctr" anchorCtr="1">
            <a:spAutoFit/>
          </a:bodyPr>
          <a:lstStyle/>
          <a:p>
            <a:pPr algn="r" defTabSz="913834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Tahoma" pitchFamily="34" charset="0"/>
              </a:rPr>
              <a:t>Page 3</a:t>
            </a:r>
          </a:p>
        </p:txBody>
      </p:sp>
      <p:graphicFrame>
        <p:nvGraphicFramePr>
          <p:cNvPr id="21" name="Group 2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615382"/>
              </p:ext>
            </p:extLst>
          </p:nvPr>
        </p:nvGraphicFramePr>
        <p:xfrm>
          <a:off x="363000" y="692696"/>
          <a:ext cx="4607092" cy="5760000"/>
        </p:xfrm>
        <a:graphic>
          <a:graphicData uri="http://schemas.openxmlformats.org/drawingml/2006/table">
            <a:tbl>
              <a:tblPr/>
              <a:tblGrid>
                <a:gridCol w="460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0">
                <a:tc>
                  <a:txBody>
                    <a:bodyPr/>
                    <a:lstStyle/>
                    <a:p>
                      <a:pPr marL="0" marR="0" indent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3-1. </a:t>
                      </a:r>
                      <a:r>
                        <a:rPr lang="en-US" altLang="ko-KR" sz="14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Fix the top cover, remove the tape</a:t>
                      </a:r>
                    </a:p>
                    <a:p>
                      <a:pPr marL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i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) </a:t>
                      </a:r>
                      <a: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Lift the disassembled top cover.</a:t>
                      </a:r>
                    </a:p>
                    <a:p>
                      <a:pPr marL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ii) Use an item to hold/prop top cover in place (ex. roll of tape)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</a:txBody>
                  <a:tcPr marL="91424" marR="91424" marT="45712" marB="4571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roup 2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63984"/>
              </p:ext>
            </p:extLst>
          </p:nvPr>
        </p:nvGraphicFramePr>
        <p:xfrm>
          <a:off x="4972298" y="691208"/>
          <a:ext cx="4589214" cy="5760000"/>
        </p:xfrm>
        <a:graphic>
          <a:graphicData uri="http://schemas.openxmlformats.org/drawingml/2006/table">
            <a:tbl>
              <a:tblPr/>
              <a:tblGrid>
                <a:gridCol w="458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3-2. Remove Door Tape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ko-KR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 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i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). </a:t>
                      </a:r>
                      <a: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Remove half of the door tape to open the door.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</a:txBody>
                  <a:tcPr marL="91424" marR="91424" marT="45712" marB="4571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24" y="1261321"/>
            <a:ext cx="1524728" cy="198651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7" y="1261321"/>
            <a:ext cx="3033362" cy="2185169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526" y="4149080"/>
            <a:ext cx="1877201" cy="2145802"/>
          </a:xfrm>
          <a:prstGeom prst="rect">
            <a:avLst/>
          </a:prstGeom>
        </p:spPr>
      </p:pic>
      <p:sp>
        <p:nvSpPr>
          <p:cNvPr id="33" name="직사각형 32"/>
          <p:cNvSpPr/>
          <p:nvPr/>
        </p:nvSpPr>
        <p:spPr>
          <a:xfrm>
            <a:off x="1064568" y="5301208"/>
            <a:ext cx="67010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" name="Group 2321">
            <a:extLst>
              <a:ext uri="{FF2B5EF4-FFF2-40B4-BE49-F238E27FC236}">
                <a16:creationId xmlns:a16="http://schemas.microsoft.com/office/drawing/2014/main" id="{12C7F120-7CDF-1426-AE32-82C4BA681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74686"/>
              </p:ext>
            </p:extLst>
          </p:nvPr>
        </p:nvGraphicFramePr>
        <p:xfrm>
          <a:off x="2664928" y="91490"/>
          <a:ext cx="4376304" cy="457190"/>
        </p:xfrm>
        <a:graphic>
          <a:graphicData uri="http://schemas.openxmlformats.org/drawingml/2006/table">
            <a:tbl>
              <a:tblPr/>
              <a:tblGrid>
                <a:gridCol w="437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2.0 Regular" panose="020B0600000101010101" pitchFamily="50" charset="-127"/>
                          <a:ea typeface="LG스마트체2.0 Regular" panose="020B0600000101010101" pitchFamily="50" charset="-127"/>
                          <a:cs typeface="Arial" pitchFamily="34" charset="0"/>
                        </a:rPr>
                        <a:t>Door Latch Replacement Guide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088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59548" y="6521424"/>
            <a:ext cx="8255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85" tIns="45683" rIns="17985" bIns="45683" anchor="ctr" anchorCtr="1">
            <a:spAutoFit/>
          </a:bodyPr>
          <a:lstStyle/>
          <a:p>
            <a:pPr algn="r" defTabSz="913834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Tahoma" pitchFamily="34" charset="0"/>
              </a:rPr>
              <a:t>Page 4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85491" y="1055161"/>
            <a:ext cx="1255457" cy="1641750"/>
          </a:xfrm>
          <a:prstGeom prst="rect">
            <a:avLst/>
          </a:prstGeom>
        </p:spPr>
      </p:pic>
      <p:sp>
        <p:nvSpPr>
          <p:cNvPr id="34" name="왼쪽 화살표 33"/>
          <p:cNvSpPr/>
          <p:nvPr/>
        </p:nvSpPr>
        <p:spPr>
          <a:xfrm>
            <a:off x="6510558" y="2073835"/>
            <a:ext cx="360040" cy="174913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9106" y="2810918"/>
            <a:ext cx="1791107" cy="1352065"/>
          </a:xfrm>
          <a:prstGeom prst="rect">
            <a:avLst/>
          </a:prstGeom>
        </p:spPr>
      </p:pic>
      <p:sp>
        <p:nvSpPr>
          <p:cNvPr id="38" name="왼쪽 화살표 37"/>
          <p:cNvSpPr/>
          <p:nvPr/>
        </p:nvSpPr>
        <p:spPr>
          <a:xfrm rot="19341079">
            <a:off x="5608263" y="3622845"/>
            <a:ext cx="482425" cy="246920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192203" y="1055162"/>
            <a:ext cx="1255457" cy="1641750"/>
          </a:xfrm>
          <a:prstGeom prst="rect">
            <a:avLst/>
          </a:prstGeom>
        </p:spPr>
      </p:pic>
      <p:sp>
        <p:nvSpPr>
          <p:cNvPr id="35" name="왼쪽 화살표 34"/>
          <p:cNvSpPr/>
          <p:nvPr/>
        </p:nvSpPr>
        <p:spPr>
          <a:xfrm rot="16200000">
            <a:off x="7578718" y="1698496"/>
            <a:ext cx="482425" cy="246920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9" name="Group 2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927404"/>
              </p:ext>
            </p:extLst>
          </p:nvPr>
        </p:nvGraphicFramePr>
        <p:xfrm>
          <a:off x="363000" y="692696"/>
          <a:ext cx="4607092" cy="5760000"/>
        </p:xfrm>
        <a:graphic>
          <a:graphicData uri="http://schemas.openxmlformats.org/drawingml/2006/table">
            <a:tbl>
              <a:tblPr/>
              <a:tblGrid>
                <a:gridCol w="460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0">
                <a:tc>
                  <a:txBody>
                    <a:bodyPr/>
                    <a:lstStyle/>
                    <a:p>
                      <a:pPr marL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4. </a:t>
                      </a:r>
                      <a:r>
                        <a:rPr lang="en-US" altLang="ko-KR" sz="16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Door Switch-Housing – Harness Separation</a:t>
                      </a:r>
                    </a:p>
                    <a:p>
                      <a:pPr marL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i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). </a:t>
                      </a:r>
                      <a: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Pull the Door Switch-Housing and remove it.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</a:txBody>
                  <a:tcPr marL="91424" marR="91424" marT="45712" marB="4571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" name="Group 2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61084"/>
              </p:ext>
            </p:extLst>
          </p:nvPr>
        </p:nvGraphicFramePr>
        <p:xfrm>
          <a:off x="4972298" y="691208"/>
          <a:ext cx="4589214" cy="5760000"/>
        </p:xfrm>
        <a:graphic>
          <a:graphicData uri="http://schemas.openxmlformats.org/drawingml/2006/table">
            <a:tbl>
              <a:tblPr/>
              <a:tblGrid>
                <a:gridCol w="458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0">
                <a:tc>
                  <a:txBody>
                    <a:bodyPr/>
                    <a:lstStyle/>
                    <a:p>
                      <a:pPr marL="0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altLang="ko-K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5-1. </a:t>
                      </a:r>
                      <a:r>
                        <a:rPr lang="en-US" altLang="ko-KR" sz="16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Disassemble and replace the Door Switch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 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i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). After pressing the hook of the door switch, push it forward.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ii). </a:t>
                      </a:r>
                      <a:r>
                        <a:rPr lang="en-US" altLang="ko-KR" sz="1200" b="1" dirty="0"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Remove the missing hook from the front.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</a:txBody>
                  <a:tcPr marL="91424" marR="91424" marT="45712" marB="4571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1" name="그룹 40"/>
          <p:cNvGrpSpPr/>
          <p:nvPr/>
        </p:nvGrpSpPr>
        <p:grpSpPr>
          <a:xfrm>
            <a:off x="1110560" y="4277196"/>
            <a:ext cx="2908460" cy="2100555"/>
            <a:chOff x="5283229" y="1434496"/>
            <a:chExt cx="2908460" cy="2100555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87181" y="1030544"/>
              <a:ext cx="2100555" cy="2908460"/>
            </a:xfrm>
            <a:prstGeom prst="rect">
              <a:avLst/>
            </a:prstGeom>
          </p:spPr>
        </p:pic>
        <p:sp>
          <p:nvSpPr>
            <p:cNvPr id="43" name="직사각형 42"/>
            <p:cNvSpPr/>
            <p:nvPr/>
          </p:nvSpPr>
          <p:spPr>
            <a:xfrm>
              <a:off x="6825208" y="2450494"/>
              <a:ext cx="663814" cy="5121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6478007" y="2522172"/>
              <a:ext cx="340641" cy="31802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954168" y="2238555"/>
              <a:ext cx="638316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Housing</a:t>
              </a:r>
              <a:endParaRPr lang="ko-KR" altLang="en-US" sz="1000" b="1" dirty="0">
                <a:latin typeface="LG스마트체2.0 Regular" panose="020B0600000101010101" pitchFamily="50" charset="-127"/>
                <a:ea typeface="LG스마트체2.0 Regular" panose="020B0600000101010101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48087" y="2558072"/>
              <a:ext cx="747320" cy="24622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00" b="1" dirty="0">
                  <a:latin typeface="LG스마트체2.0 Regular" panose="020B0600000101010101" pitchFamily="50" charset="-127"/>
                  <a:ea typeface="LG스마트체2.0 Regular" panose="020B0600000101010101" pitchFamily="50" charset="-127"/>
                </a:rPr>
                <a:t>Door S/W</a:t>
              </a:r>
              <a:endParaRPr lang="ko-KR" altLang="en-US" sz="1000" b="1" dirty="0">
                <a:latin typeface="LG스마트체2.0 Regular" panose="020B0600000101010101" pitchFamily="50" charset="-127"/>
                <a:ea typeface="LG스마트체2.0 Regular" panose="020B0600000101010101" pitchFamily="50" charset="-127"/>
              </a:endParaRPr>
            </a:p>
          </p:txBody>
        </p:sp>
        <p:sp>
          <p:nvSpPr>
            <p:cNvPr id="47" name="왼쪽 화살표 46"/>
            <p:cNvSpPr/>
            <p:nvPr/>
          </p:nvSpPr>
          <p:spPr>
            <a:xfrm>
              <a:off x="6089828" y="2593726"/>
              <a:ext cx="360040" cy="174913"/>
            </a:xfrm>
            <a:prstGeom prst="leftArrow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41" y="1256666"/>
            <a:ext cx="3471679" cy="2637767"/>
          </a:xfrm>
          <a:prstGeom prst="rect">
            <a:avLst/>
          </a:prstGeom>
        </p:spPr>
      </p:pic>
      <p:sp>
        <p:nvSpPr>
          <p:cNvPr id="49" name="직사각형 48"/>
          <p:cNvSpPr/>
          <p:nvPr/>
        </p:nvSpPr>
        <p:spPr>
          <a:xfrm>
            <a:off x="547340" y="2739543"/>
            <a:ext cx="1309256" cy="9908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0" name="직선 연결선 49"/>
          <p:cNvCxnSpPr>
            <a:endCxn id="42" idx="0"/>
          </p:cNvCxnSpPr>
          <p:nvPr/>
        </p:nvCxnSpPr>
        <p:spPr>
          <a:xfrm>
            <a:off x="547340" y="3730439"/>
            <a:ext cx="563220" cy="15970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49" idx="3"/>
          </p:cNvCxnSpPr>
          <p:nvPr/>
        </p:nvCxnSpPr>
        <p:spPr>
          <a:xfrm>
            <a:off x="1856596" y="3234991"/>
            <a:ext cx="2105199" cy="10407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oup 2321">
            <a:extLst>
              <a:ext uri="{FF2B5EF4-FFF2-40B4-BE49-F238E27FC236}">
                <a16:creationId xmlns:a16="http://schemas.microsoft.com/office/drawing/2014/main" id="{EA3C1AA8-962B-9DE0-EF4D-0D082026E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74686"/>
              </p:ext>
            </p:extLst>
          </p:nvPr>
        </p:nvGraphicFramePr>
        <p:xfrm>
          <a:off x="2664928" y="91490"/>
          <a:ext cx="4376304" cy="457190"/>
        </p:xfrm>
        <a:graphic>
          <a:graphicData uri="http://schemas.openxmlformats.org/drawingml/2006/table">
            <a:tbl>
              <a:tblPr/>
              <a:tblGrid>
                <a:gridCol w="437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2.0 Regular" panose="020B0600000101010101" pitchFamily="50" charset="-127"/>
                          <a:ea typeface="LG스마트체2.0 Regular" panose="020B0600000101010101" pitchFamily="50" charset="-127"/>
                          <a:cs typeface="Arial" pitchFamily="34" charset="0"/>
                        </a:rPr>
                        <a:t>Door Latch Replacement Guide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638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roup 2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448652"/>
              </p:ext>
            </p:extLst>
          </p:nvPr>
        </p:nvGraphicFramePr>
        <p:xfrm>
          <a:off x="363000" y="692696"/>
          <a:ext cx="4607092" cy="5760000"/>
        </p:xfrm>
        <a:graphic>
          <a:graphicData uri="http://schemas.openxmlformats.org/drawingml/2006/table">
            <a:tbl>
              <a:tblPr/>
              <a:tblGrid>
                <a:gridCol w="4607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6. </a:t>
                      </a:r>
                      <a:r>
                        <a:rPr lang="en-US" altLang="ko-KR" sz="1400" b="1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Disassemble and replace the Door Switch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 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i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). ** Insert the door hook to be replaced so that it clicks from the front direction.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    (Assemble so that the housing assembly is on the left side of the front)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** Direction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</a:txBody>
                  <a:tcPr marL="91424" marR="91424" marT="45712" marB="4571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559548" y="6521424"/>
            <a:ext cx="8255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85" tIns="45683" rIns="17985" bIns="45683" anchor="ctr" anchorCtr="1">
            <a:spAutoFit/>
          </a:bodyPr>
          <a:lstStyle/>
          <a:p>
            <a:pPr algn="r" defTabSz="913834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Tahoma" pitchFamily="34" charset="0"/>
              </a:rPr>
              <a:t>Page 5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480" y="1844824"/>
            <a:ext cx="2422904" cy="1828994"/>
          </a:xfrm>
          <a:prstGeom prst="rect">
            <a:avLst/>
          </a:prstGeom>
        </p:spPr>
      </p:pic>
      <p:sp>
        <p:nvSpPr>
          <p:cNvPr id="38" name="왼쪽 화살표 37"/>
          <p:cNvSpPr/>
          <p:nvPr/>
        </p:nvSpPr>
        <p:spPr>
          <a:xfrm rot="19341079" flipH="1" flipV="1">
            <a:off x="1388323" y="2848092"/>
            <a:ext cx="482425" cy="246920"/>
          </a:xfrm>
          <a:prstGeom prst="leftArrow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88433" y="3804812"/>
            <a:ext cx="2100555" cy="2908460"/>
          </a:xfrm>
          <a:prstGeom prst="rect">
            <a:avLst/>
          </a:prstGeom>
        </p:spPr>
      </p:pic>
      <p:cxnSp>
        <p:nvCxnSpPr>
          <p:cNvPr id="43" name="직선 화살표 연결선 42"/>
          <p:cNvCxnSpPr/>
          <p:nvPr/>
        </p:nvCxnSpPr>
        <p:spPr>
          <a:xfrm flipV="1">
            <a:off x="2000672" y="6339637"/>
            <a:ext cx="0" cy="36357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직사각형 44"/>
          <p:cNvSpPr/>
          <p:nvPr/>
        </p:nvSpPr>
        <p:spPr>
          <a:xfrm>
            <a:off x="2069707" y="6453400"/>
            <a:ext cx="859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 latinLnBrk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ko-KR" sz="1200" b="1" dirty="0">
                <a:latin typeface="LG스마트체 Regular" pitchFamily="50" charset="-127"/>
                <a:ea typeface="LG스마트체 Regular" pitchFamily="50" charset="-127"/>
                <a:cs typeface="Arial" pitchFamily="34" charset="0"/>
              </a:rPr>
              <a:t>Front side</a:t>
            </a:r>
            <a:endParaRPr lang="en-US" altLang="ko-KR" sz="1200" b="1" dirty="0">
              <a:solidFill>
                <a:srgbClr val="FF0000"/>
              </a:solidFill>
              <a:latin typeface="LG스마트체 Regular" pitchFamily="50" charset="-127"/>
              <a:ea typeface="LG스마트체 Regular" pitchFamily="50" charset="-127"/>
              <a:cs typeface="Arial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2100663" y="5247582"/>
            <a:ext cx="764105" cy="54535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47" name="Group 2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842099"/>
              </p:ext>
            </p:extLst>
          </p:nvPr>
        </p:nvGraphicFramePr>
        <p:xfrm>
          <a:off x="4972298" y="691208"/>
          <a:ext cx="4589214" cy="5760000"/>
        </p:xfrm>
        <a:graphic>
          <a:graphicData uri="http://schemas.openxmlformats.org/drawingml/2006/table">
            <a:tbl>
              <a:tblPr/>
              <a:tblGrid>
                <a:gridCol w="4589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7. </a:t>
                      </a:r>
                      <a:r>
                        <a:rPr lang="en-US" altLang="ko-KR" sz="14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Door SW – Harness Assembly</a:t>
                      </a:r>
                      <a:endParaRPr kumimoji="0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i</a:t>
                      </a: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). </a:t>
                      </a:r>
                      <a: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Assemble the housing on the door switch.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    ** Pay attention to direction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</a:txBody>
                  <a:tcPr marL="91424" marR="91424" marT="45712" marB="4571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8" name="그룹 47"/>
          <p:cNvGrpSpPr/>
          <p:nvPr/>
        </p:nvGrpSpPr>
        <p:grpSpPr>
          <a:xfrm>
            <a:off x="5281375" y="1477014"/>
            <a:ext cx="2695961" cy="2915452"/>
            <a:chOff x="5281375" y="1340769"/>
            <a:chExt cx="2185169" cy="2363074"/>
          </a:xfrm>
        </p:grpSpPr>
        <p:pic>
          <p:nvPicPr>
            <p:cNvPr id="44" name="그림 4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5192423" y="1429721"/>
              <a:ext cx="2363074" cy="2185169"/>
            </a:xfrm>
            <a:prstGeom prst="rect">
              <a:avLst/>
            </a:prstGeom>
          </p:spPr>
        </p:pic>
        <p:sp>
          <p:nvSpPr>
            <p:cNvPr id="49" name="직사각형 48"/>
            <p:cNvSpPr/>
            <p:nvPr/>
          </p:nvSpPr>
          <p:spPr>
            <a:xfrm rot="20139806">
              <a:off x="5638302" y="2400338"/>
              <a:ext cx="574084" cy="450709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왼쪽 화살표 49"/>
            <p:cNvSpPr/>
            <p:nvPr/>
          </p:nvSpPr>
          <p:spPr>
            <a:xfrm rot="20126819" flipH="1" flipV="1">
              <a:off x="6142711" y="2751801"/>
              <a:ext cx="482425" cy="246920"/>
            </a:xfrm>
            <a:prstGeom prst="leftArrow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" name="Group 2321">
            <a:extLst>
              <a:ext uri="{FF2B5EF4-FFF2-40B4-BE49-F238E27FC236}">
                <a16:creationId xmlns:a16="http://schemas.microsoft.com/office/drawing/2014/main" id="{B57B12F1-6549-F699-7E99-920DD2BF4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74686"/>
              </p:ext>
            </p:extLst>
          </p:nvPr>
        </p:nvGraphicFramePr>
        <p:xfrm>
          <a:off x="2664928" y="91490"/>
          <a:ext cx="4376304" cy="457190"/>
        </p:xfrm>
        <a:graphic>
          <a:graphicData uri="http://schemas.openxmlformats.org/drawingml/2006/table">
            <a:tbl>
              <a:tblPr/>
              <a:tblGrid>
                <a:gridCol w="437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2.0 Regular" panose="020B0600000101010101" pitchFamily="50" charset="-127"/>
                          <a:ea typeface="LG스마트체2.0 Regular" panose="020B0600000101010101" pitchFamily="50" charset="-127"/>
                          <a:cs typeface="Arial" pitchFamily="34" charset="0"/>
                        </a:rPr>
                        <a:t>Door Latch Replacement Guide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68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roup 23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52735"/>
              </p:ext>
            </p:extLst>
          </p:nvPr>
        </p:nvGraphicFramePr>
        <p:xfrm>
          <a:off x="363000" y="692696"/>
          <a:ext cx="9198512" cy="5760000"/>
        </p:xfrm>
        <a:graphic>
          <a:graphicData uri="http://schemas.openxmlformats.org/drawingml/2006/table">
            <a:tbl>
              <a:tblPr/>
              <a:tblGrid>
                <a:gridCol w="9198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0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 Regular" pitchFamily="50" charset="-127"/>
                          <a:ea typeface="LG스마트체 Regular" pitchFamily="50" charset="-127"/>
                          <a:cs typeface="Arial" pitchFamily="34" charset="0"/>
                        </a:rPr>
                        <a:t>8. </a:t>
                      </a:r>
                      <a:r>
                        <a:rPr lang="en-US" altLang="ko-KR" sz="1400" b="1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Reassemble</a:t>
                      </a:r>
                      <a:r>
                        <a:rPr lang="en-US" altLang="ko-KR" sz="1400" b="1" baseline="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</a:t>
                      </a:r>
                      <a:r>
                        <a:rPr lang="en-US" altLang="ko-KR" sz="1400" b="1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the product</a:t>
                      </a:r>
                      <a:endParaRPr kumimoji="0" lang="en-US" altLang="ko-K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7429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rgbClr val="000000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ii) </a:t>
                      </a:r>
                      <a:r>
                        <a:rPr lang="en-US" altLang="ko-KR" sz="1200" dirty="0"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Press the top cover from above to close it. </a:t>
                      </a: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G스마트체 Regular" pitchFamily="50" charset="-127"/>
                        <a:ea typeface="LG스마트체 Regular" pitchFamily="50" charset="-127"/>
                        <a:cs typeface="Arial" pitchFamily="34" charset="0"/>
                      </a:endParaRPr>
                    </a:p>
                  </a:txBody>
                  <a:tcPr marL="91424" marR="91424" marT="45712" marB="45712" horzOverflow="overflow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그림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44" y="1844824"/>
            <a:ext cx="2651426" cy="3199306"/>
          </a:xfrm>
          <a:prstGeom prst="rect">
            <a:avLst/>
          </a:prstGeom>
        </p:spPr>
      </p:pic>
      <p:sp>
        <p:nvSpPr>
          <p:cNvPr id="23" name="오른쪽으로 구부러진 화살표 22"/>
          <p:cNvSpPr/>
          <p:nvPr/>
        </p:nvSpPr>
        <p:spPr>
          <a:xfrm rot="12969469" flipH="1" flipV="1">
            <a:off x="1407786" y="2561984"/>
            <a:ext cx="328267" cy="1502223"/>
          </a:xfrm>
          <a:prstGeom prst="curvedRightArrow">
            <a:avLst>
              <a:gd name="adj1" fmla="val 0"/>
              <a:gd name="adj2" fmla="val 50000"/>
              <a:gd name="adj3" fmla="val 25000"/>
            </a:avLst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3675646" y="1845531"/>
            <a:ext cx="3171592" cy="1915086"/>
            <a:chOff x="4304928" y="1297890"/>
            <a:chExt cx="2650749" cy="1600588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04928" y="1297890"/>
              <a:ext cx="2650749" cy="1600588"/>
            </a:xfrm>
            <a:prstGeom prst="rect">
              <a:avLst/>
            </a:prstGeom>
          </p:spPr>
        </p:pic>
        <p:sp>
          <p:nvSpPr>
            <p:cNvPr id="6" name="아래쪽 화살표 5"/>
            <p:cNvSpPr/>
            <p:nvPr/>
          </p:nvSpPr>
          <p:spPr>
            <a:xfrm>
              <a:off x="6414681" y="1297890"/>
              <a:ext cx="210856" cy="425691"/>
            </a:xfrm>
            <a:prstGeom prst="downArrow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아래쪽 화살표 24"/>
            <p:cNvSpPr/>
            <p:nvPr/>
          </p:nvSpPr>
          <p:spPr>
            <a:xfrm>
              <a:off x="4668642" y="1297890"/>
              <a:ext cx="210856" cy="425691"/>
            </a:xfrm>
            <a:prstGeom prst="downArrow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4559548" y="6521424"/>
            <a:ext cx="825500" cy="27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7985" tIns="45683" rIns="17985" bIns="45683" anchor="ctr" anchorCtr="1">
            <a:spAutoFit/>
          </a:bodyPr>
          <a:lstStyle/>
          <a:p>
            <a:pPr algn="r" defTabSz="913834">
              <a:defRPr/>
            </a:pPr>
            <a:r>
              <a:rPr lang="en-US" altLang="ko-KR" sz="1200" b="1" dirty="0">
                <a:solidFill>
                  <a:srgbClr val="000000"/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  <a:cs typeface="Tahoma" pitchFamily="34" charset="0"/>
              </a:rPr>
              <a:t>Page 6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560512" y="1159359"/>
            <a:ext cx="25875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>
                <a:solidFill>
                  <a:srgbClr val="0066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*</a:t>
            </a:r>
            <a:r>
              <a:rPr lang="en-US" altLang="ko-KR" sz="1200" dirty="0">
                <a:solidFill>
                  <a:srgbClr val="006600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The product door will remain open</a:t>
            </a:r>
            <a:endParaRPr lang="ko-KR" altLang="en-US" sz="1200" b="1" dirty="0">
              <a:solidFill>
                <a:srgbClr val="006600"/>
              </a:solidFill>
            </a:endParaRPr>
          </a:p>
        </p:txBody>
      </p:sp>
      <p:graphicFrame>
        <p:nvGraphicFramePr>
          <p:cNvPr id="2" name="Group 2321">
            <a:extLst>
              <a:ext uri="{FF2B5EF4-FFF2-40B4-BE49-F238E27FC236}">
                <a16:creationId xmlns:a16="http://schemas.microsoft.com/office/drawing/2014/main" id="{AB54E179-2940-3234-B698-2BC1FBB48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474686"/>
              </p:ext>
            </p:extLst>
          </p:nvPr>
        </p:nvGraphicFramePr>
        <p:xfrm>
          <a:off x="2664928" y="91490"/>
          <a:ext cx="4376304" cy="457190"/>
        </p:xfrm>
        <a:graphic>
          <a:graphicData uri="http://schemas.openxmlformats.org/drawingml/2006/table">
            <a:tbl>
              <a:tblPr/>
              <a:tblGrid>
                <a:gridCol w="437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US" altLang="ko-KR" sz="24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G스마트체2.0 Regular" panose="020B0600000101010101" pitchFamily="50" charset="-127"/>
                          <a:ea typeface="LG스마트체2.0 Regular" panose="020B0600000101010101" pitchFamily="50" charset="-127"/>
                          <a:cs typeface="Arial" pitchFamily="34" charset="0"/>
                        </a:rPr>
                        <a:t>Door Latch Replacement Guide</a:t>
                      </a:r>
                    </a:p>
                  </a:txBody>
                  <a:tcPr marL="91432" marR="91432" marT="45715" marB="4571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45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테마2</Template>
  <TotalTime>76728</TotalTime>
  <Words>564</Words>
  <Application>Microsoft Office PowerPoint</Application>
  <PresentationFormat>A4 Paper (210x297 mm)</PresentationFormat>
  <Paragraphs>190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LG스마트체 Regular</vt:lpstr>
      <vt:lpstr>LG스마트체2.0 Regular</vt:lpstr>
      <vt:lpstr>Malgun Gothic</vt:lpstr>
      <vt:lpstr>Arial</vt:lpstr>
      <vt:lpstr>Arial Narrow</vt:lpstr>
      <vt:lpstr>Calibri</vt:lpstr>
      <vt:lpstr>Office 테마</vt:lpstr>
      <vt:lpstr>Models Impacted by Serial Number</vt:lpstr>
      <vt:lpstr>Customer Service Action Plan </vt:lpstr>
      <vt:lpstr>What Next?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권혁진/선임연구원/세탁기QE팀(hyeokjin.gwon@lge.com)</dc:creator>
  <cp:lastModifiedBy>Randy Warner/Team Leader/LGEUS HA Retail SKS Builder Sales(randy.warner@lge.com)</cp:lastModifiedBy>
  <cp:revision>2474</cp:revision>
  <cp:lastPrinted>2023-07-24T09:39:46Z</cp:lastPrinted>
  <dcterms:created xsi:type="dcterms:W3CDTF">2018-03-05T12:18:26Z</dcterms:created>
  <dcterms:modified xsi:type="dcterms:W3CDTF">2023-08-10T13:46:55Z</dcterms:modified>
</cp:coreProperties>
</file>