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7772400" cy="10058400"/>
  <p:notesSz cx="7102475" cy="9388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199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ttox" userId="75c95d65-95a3-44f4-969f-4afd7bf15684" providerId="ADAL" clId="{B6BBAFBD-67E9-4609-8027-342A10187FF3}"/>
    <pc:docChg chg="delSld">
      <pc:chgData name="Laura Mattox" userId="75c95d65-95a3-44f4-969f-4afd7bf15684" providerId="ADAL" clId="{B6BBAFBD-67E9-4609-8027-342A10187FF3}" dt="2025-09-24T14:40:55.192" v="1" actId="2696"/>
      <pc:docMkLst>
        <pc:docMk/>
      </pc:docMkLst>
      <pc:sldChg chg="del">
        <pc:chgData name="Laura Mattox" userId="75c95d65-95a3-44f4-969f-4afd7bf15684" providerId="ADAL" clId="{B6BBAFBD-67E9-4609-8027-342A10187FF3}" dt="2025-09-24T14:40:55.192" v="1" actId="2696"/>
        <pc:sldMkLst>
          <pc:docMk/>
          <pc:sldMk cId="0" sldId="256"/>
        </pc:sldMkLst>
      </pc:sldChg>
      <pc:sldChg chg="del">
        <pc:chgData name="Laura Mattox" userId="75c95d65-95a3-44f4-969f-4afd7bf15684" providerId="ADAL" clId="{B6BBAFBD-67E9-4609-8027-342A10187FF3}" dt="2025-09-24T14:40:51.056" v="0" actId="2696"/>
        <pc:sldMkLst>
          <pc:docMk/>
          <pc:sldMk cId="106204351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19" cy="471202"/>
          </a:xfrm>
          <a:prstGeom prst="rect">
            <a:avLst/>
          </a:prstGeom>
        </p:spPr>
        <p:txBody>
          <a:bodyPr vert="horz" lIns="84564" tIns="42282" rIns="84564" bIns="4228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06" y="0"/>
            <a:ext cx="3078319" cy="471202"/>
          </a:xfrm>
          <a:prstGeom prst="rect">
            <a:avLst/>
          </a:prstGeom>
        </p:spPr>
        <p:txBody>
          <a:bodyPr vert="horz" lIns="84564" tIns="42282" rIns="84564" bIns="42282" rtlCol="0"/>
          <a:lstStyle>
            <a:lvl1pPr algn="r">
              <a:defRPr sz="1100"/>
            </a:lvl1pPr>
          </a:lstStyle>
          <a:p>
            <a:fld id="{8A3C0E0D-B919-4E7C-B19F-420C3A4984C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64" tIns="42282" rIns="84564" bIns="422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28" y="4517908"/>
            <a:ext cx="5680819" cy="3697008"/>
          </a:xfrm>
          <a:prstGeom prst="rect">
            <a:avLst/>
          </a:prstGeom>
        </p:spPr>
        <p:txBody>
          <a:bodyPr vert="horz" lIns="84564" tIns="42282" rIns="84564" bIns="422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274"/>
            <a:ext cx="3078319" cy="471202"/>
          </a:xfrm>
          <a:prstGeom prst="rect">
            <a:avLst/>
          </a:prstGeom>
        </p:spPr>
        <p:txBody>
          <a:bodyPr vert="horz" lIns="84564" tIns="42282" rIns="84564" bIns="4228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06" y="8917274"/>
            <a:ext cx="3078319" cy="471202"/>
          </a:xfrm>
          <a:prstGeom prst="rect">
            <a:avLst/>
          </a:prstGeom>
        </p:spPr>
        <p:txBody>
          <a:bodyPr vert="horz" lIns="84564" tIns="42282" rIns="84564" bIns="42282" rtlCol="0" anchor="b"/>
          <a:lstStyle>
            <a:lvl1pPr algn="r">
              <a:defRPr sz="1100"/>
            </a:lvl1pPr>
          </a:lstStyle>
          <a:p>
            <a:fld id="{054EE0ED-CF28-45DB-84F3-A5D4F8F9D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F4CB-CE7B-9C1C-D73A-C73E341CF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A51CC-94B5-A421-E0ED-B60CDF8EF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B0960-95E1-BAD7-1A1E-37B44CC50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4496-EE0F-908D-37A9-CCB9C9FEC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EE0ED-CF28-45DB-84F3-A5D4F8F9DD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45FF9-9DDF-E7A0-97C0-7348B38F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276E5-7F74-EFBB-E639-122EE535F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A5C81-FF2D-0DC0-DE9F-34AB2912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FC65-9A4E-16CB-6B4C-856B6FB8D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EE0ED-CF28-45DB-84F3-A5D4F8F9DD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1295" y="490854"/>
            <a:ext cx="7369809" cy="9381490"/>
          </a:xfrm>
          <a:custGeom>
            <a:avLst/>
            <a:gdLst/>
            <a:ahLst/>
            <a:cxnLst/>
            <a:rect l="l" t="t" r="r" b="b"/>
            <a:pathLst>
              <a:path w="7369809" h="9381490">
                <a:moveTo>
                  <a:pt x="0" y="9381490"/>
                </a:moveTo>
                <a:lnTo>
                  <a:pt x="7369809" y="9381490"/>
                </a:lnTo>
                <a:lnTo>
                  <a:pt x="7369809" y="0"/>
                </a:lnTo>
                <a:lnTo>
                  <a:pt x="0" y="0"/>
                </a:lnTo>
                <a:lnTo>
                  <a:pt x="0" y="938149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67738" y="277825"/>
            <a:ext cx="2197735" cy="587375"/>
          </a:xfrm>
          <a:custGeom>
            <a:avLst/>
            <a:gdLst/>
            <a:ahLst/>
            <a:cxnLst/>
            <a:rect l="l" t="t" r="r" b="b"/>
            <a:pathLst>
              <a:path w="2197735" h="587375">
                <a:moveTo>
                  <a:pt x="2197290" y="0"/>
                </a:moveTo>
                <a:lnTo>
                  <a:pt x="0" y="0"/>
                </a:lnTo>
                <a:lnTo>
                  <a:pt x="0" y="587336"/>
                </a:lnTo>
                <a:lnTo>
                  <a:pt x="2197290" y="587336"/>
                </a:lnTo>
                <a:lnTo>
                  <a:pt x="2197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3" Type="http://schemas.openxmlformats.org/officeDocument/2006/relationships/image" Target="../media/image28.jp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30.jp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662A-C6CF-EB1F-58DD-40D5A745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NO Espresso Collection">
            <a:extLst>
              <a:ext uri="{FF2B5EF4-FFF2-40B4-BE49-F238E27FC236}">
                <a16:creationId xmlns:a16="http://schemas.microsoft.com/office/drawing/2014/main" id="{D2E319C9-CA67-CB25-E22C-B010EC04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3727"/>
            <a:ext cx="852170" cy="6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709AFDA-CD89-43E9-268A-710614EDE322}"/>
              </a:ext>
            </a:extLst>
          </p:cNvPr>
          <p:cNvSpPr txBox="1"/>
          <p:nvPr/>
        </p:nvSpPr>
        <p:spPr>
          <a:xfrm>
            <a:off x="5026185" y="5327965"/>
            <a:ext cx="2377981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$1,099/$1,699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FFFFD1974-</a:t>
            </a:r>
            <a:r>
              <a:rPr sz="1050" b="1" spc="-20" dirty="0">
                <a:solidFill>
                  <a:srgbClr val="231F20"/>
                </a:solidFill>
                <a:latin typeface="Arial"/>
                <a:cs typeface="Arial"/>
              </a:rPr>
              <a:t>31SB</a:t>
            </a:r>
            <a:r>
              <a:rPr lang="en-US" sz="1050" b="1" spc="-20" dirty="0">
                <a:solidFill>
                  <a:srgbClr val="231F20"/>
                </a:solidFill>
                <a:latin typeface="Arial"/>
                <a:cs typeface="Arial"/>
              </a:rPr>
              <a:t>/B/W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050" spc="-70" dirty="0">
                <a:solidFill>
                  <a:srgbClr val="231F20"/>
                </a:solidFill>
                <a:latin typeface="Gill Sans MT"/>
                <a:cs typeface="Gill Sans MT"/>
              </a:rPr>
              <a:t>30”</a:t>
            </a:r>
            <a:r>
              <a:rPr sz="10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French</a:t>
            </a:r>
            <a:r>
              <a:rPr sz="10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20" dirty="0">
                <a:solidFill>
                  <a:srgbClr val="231F20"/>
                </a:solidFill>
                <a:latin typeface="Gill Sans MT"/>
                <a:cs typeface="Gill Sans MT"/>
              </a:rPr>
              <a:t>Door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with</a:t>
            </a:r>
            <a:r>
              <a:rPr sz="1050" spc="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25" dirty="0">
                <a:solidFill>
                  <a:srgbClr val="231F20"/>
                </a:solidFill>
                <a:latin typeface="Gill Sans MT"/>
                <a:cs typeface="Gill Sans MT"/>
              </a:rPr>
              <a:t>Ice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E7FBF0E-21B9-98D3-D85C-EABB561E9B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5558" y="4016070"/>
            <a:ext cx="753334" cy="126491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B5CBCF20-FC80-368A-B8A4-6484D26DA5A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3776" y="4001810"/>
            <a:ext cx="867847" cy="1261879"/>
          </a:xfrm>
          <a:prstGeom prst="rect">
            <a:avLst/>
          </a:prstGeom>
        </p:spPr>
      </p:pic>
      <p:pic>
        <p:nvPicPr>
          <p:cNvPr id="16" name="object 16">
            <a:extLst>
              <a:ext uri="{FF2B5EF4-FFF2-40B4-BE49-F238E27FC236}">
                <a16:creationId xmlns:a16="http://schemas.microsoft.com/office/drawing/2014/main" id="{5F51E335-964D-4881-F2FB-A843A488B05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675" y="7063961"/>
            <a:ext cx="861736" cy="1040643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6FEBC962-7B21-D8D0-AC7B-3F22EB14AA6E}"/>
              </a:ext>
            </a:extLst>
          </p:cNvPr>
          <p:cNvSpPr txBox="1"/>
          <p:nvPr/>
        </p:nvSpPr>
        <p:spPr>
          <a:xfrm>
            <a:off x="296061" y="5308630"/>
            <a:ext cx="2347489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$1,499/$2,399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FFRBI1844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6S/B/W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”</a:t>
            </a:r>
            <a:r>
              <a:rPr sz="1050" spc="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25" dirty="0">
                <a:solidFill>
                  <a:srgbClr val="231F20"/>
                </a:solidFill>
                <a:latin typeface="Gill Sans MT"/>
                <a:cs typeface="Gill Sans MT"/>
              </a:rPr>
              <a:t>Side by Side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B05C531-39DA-6AE3-BF9D-865F13DDECD3}"/>
              </a:ext>
            </a:extLst>
          </p:cNvPr>
          <p:cNvSpPr txBox="1"/>
          <p:nvPr/>
        </p:nvSpPr>
        <p:spPr>
          <a:xfrm>
            <a:off x="5119168" y="8555820"/>
            <a:ext cx="1873494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$1,099/$1,199/$1,299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FFD1785-31S/B/W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31” Right swing bottom Mount Refrigerator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CAB63C79-A3EF-7601-0C91-075B6329B1FC}"/>
              </a:ext>
            </a:extLst>
          </p:cNvPr>
          <p:cNvSpPr txBox="1"/>
          <p:nvPr/>
        </p:nvSpPr>
        <p:spPr>
          <a:xfrm>
            <a:off x="310103" y="8555819"/>
            <a:ext cx="1857798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$899/$999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FDWBI8067-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24S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24”</a:t>
            </a:r>
            <a:r>
              <a:rPr sz="1050" spc="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Dishwasher</a:t>
            </a:r>
            <a:r>
              <a:rPr sz="1050" spc="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with</a:t>
            </a:r>
            <a:r>
              <a:rPr sz="1050" spc="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45" dirty="0">
                <a:solidFill>
                  <a:srgbClr val="231F20"/>
                </a:solidFill>
                <a:latin typeface="Gill Sans MT"/>
                <a:cs typeface="Gill Sans MT"/>
              </a:rPr>
              <a:t>Top </a:t>
            </a:r>
            <a:r>
              <a:rPr sz="1050" spc="-25" dirty="0">
                <a:solidFill>
                  <a:srgbClr val="231F20"/>
                </a:solidFill>
                <a:latin typeface="Gill Sans MT"/>
                <a:cs typeface="Gill Sans MT"/>
              </a:rPr>
              <a:t>Control</a:t>
            </a:r>
            <a:r>
              <a:rPr sz="1050" spc="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and</a:t>
            </a:r>
            <a:r>
              <a:rPr sz="1050" spc="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3rd</a:t>
            </a:r>
            <a:r>
              <a:rPr sz="1050" spc="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Rack</a:t>
            </a:r>
            <a:r>
              <a:rPr sz="1050" spc="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spc="-50" dirty="0">
                <a:solidFill>
                  <a:srgbClr val="231F20"/>
                </a:solidFill>
                <a:latin typeface="Gill Sans MT"/>
                <a:cs typeface="Gill Sans MT"/>
              </a:rPr>
              <a:t>-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Stainless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47" name="object 2">
            <a:extLst>
              <a:ext uri="{FF2B5EF4-FFF2-40B4-BE49-F238E27FC236}">
                <a16:creationId xmlns:a16="http://schemas.microsoft.com/office/drawing/2014/main" id="{0CFC634A-11E0-FEE6-F3FE-E864117DB87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179" y="3951585"/>
            <a:ext cx="885279" cy="1317987"/>
          </a:xfrm>
          <a:prstGeom prst="rect">
            <a:avLst/>
          </a:prstGeom>
        </p:spPr>
      </p:pic>
      <p:pic>
        <p:nvPicPr>
          <p:cNvPr id="49" name="object 2">
            <a:extLst>
              <a:ext uri="{FF2B5EF4-FFF2-40B4-BE49-F238E27FC236}">
                <a16:creationId xmlns:a16="http://schemas.microsoft.com/office/drawing/2014/main" id="{48052654-B0AD-B3CB-E0FD-A9C534A93F8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5043" y="3941915"/>
            <a:ext cx="885279" cy="1339410"/>
          </a:xfrm>
          <a:prstGeom prst="rect">
            <a:avLst/>
          </a:prstGeom>
        </p:spPr>
      </p:pic>
      <p:pic>
        <p:nvPicPr>
          <p:cNvPr id="48" name="object 3">
            <a:extLst>
              <a:ext uri="{FF2B5EF4-FFF2-40B4-BE49-F238E27FC236}">
                <a16:creationId xmlns:a16="http://schemas.microsoft.com/office/drawing/2014/main" id="{8BA75C0C-1787-9293-64A8-CA8F30CAEFF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8826" y="3931320"/>
            <a:ext cx="919086" cy="1349025"/>
          </a:xfrm>
          <a:prstGeom prst="rect">
            <a:avLst/>
          </a:prstGeom>
        </p:spPr>
      </p:pic>
      <p:pic>
        <p:nvPicPr>
          <p:cNvPr id="50" name="object 2">
            <a:extLst>
              <a:ext uri="{FF2B5EF4-FFF2-40B4-BE49-F238E27FC236}">
                <a16:creationId xmlns:a16="http://schemas.microsoft.com/office/drawing/2014/main" id="{C3278D9F-87C4-9DBF-D7B0-E9088BD096B1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29201" y="4020015"/>
            <a:ext cx="730990" cy="1270700"/>
          </a:xfrm>
          <a:prstGeom prst="rect">
            <a:avLst/>
          </a:prstGeom>
        </p:spPr>
      </p:pic>
      <p:pic>
        <p:nvPicPr>
          <p:cNvPr id="51" name="object 3">
            <a:extLst>
              <a:ext uri="{FF2B5EF4-FFF2-40B4-BE49-F238E27FC236}">
                <a16:creationId xmlns:a16="http://schemas.microsoft.com/office/drawing/2014/main" id="{BE55D647-61D1-806F-4651-FCCACC40F2DD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76839" y="4007520"/>
            <a:ext cx="730990" cy="1282015"/>
          </a:xfrm>
          <a:prstGeom prst="rect">
            <a:avLst/>
          </a:prstGeom>
        </p:spPr>
      </p:pic>
      <p:pic>
        <p:nvPicPr>
          <p:cNvPr id="1032" name="Picture 8" descr="Forno French Door Refrigeration FFRBI1820-36BLK | Hagedorn's Appliances">
            <a:extLst>
              <a:ext uri="{FF2B5EF4-FFF2-40B4-BE49-F238E27FC236}">
                <a16:creationId xmlns:a16="http://schemas.microsoft.com/office/drawing/2014/main" id="{65907045-4FC6-3C06-080A-2398B86FA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6862" r="28306"/>
          <a:stretch>
            <a:fillRect/>
          </a:stretch>
        </p:blipFill>
        <p:spPr bwMode="auto">
          <a:xfrm>
            <a:off x="3417474" y="4030095"/>
            <a:ext cx="834787" cy="13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NO Espresso Moena 36&quot; 19.2 cu. ft. Refrigerator with Ice Maker in W">
            <a:extLst>
              <a:ext uri="{FF2B5EF4-FFF2-40B4-BE49-F238E27FC236}">
                <a16:creationId xmlns:a16="http://schemas.microsoft.com/office/drawing/2014/main" id="{F15DEFCA-4D18-8AD1-4E9E-0B4D6CD2A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7" t="6973" r="27519" b="4560"/>
          <a:stretch>
            <a:fillRect/>
          </a:stretch>
        </p:blipFill>
        <p:spPr bwMode="auto">
          <a:xfrm>
            <a:off x="3921445" y="4006184"/>
            <a:ext cx="831818" cy="12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object 8">
            <a:extLst>
              <a:ext uri="{FF2B5EF4-FFF2-40B4-BE49-F238E27FC236}">
                <a16:creationId xmlns:a16="http://schemas.microsoft.com/office/drawing/2014/main" id="{7B54333D-AB40-8D69-AB94-CACABCC8ECFF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16653" y="7042015"/>
            <a:ext cx="861116" cy="1054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20608CB-3E52-364B-6E58-9D3236C2790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7417" t="9066" r="17875" b="8879"/>
          <a:stretch>
            <a:fillRect/>
          </a:stretch>
        </p:blipFill>
        <p:spPr>
          <a:xfrm>
            <a:off x="990324" y="7218860"/>
            <a:ext cx="868693" cy="1051952"/>
          </a:xfrm>
          <a:prstGeom prst="rect">
            <a:avLst/>
          </a:prstGeom>
        </p:spPr>
      </p:pic>
      <p:pic>
        <p:nvPicPr>
          <p:cNvPr id="57" name="object 11">
            <a:extLst>
              <a:ext uri="{FF2B5EF4-FFF2-40B4-BE49-F238E27FC236}">
                <a16:creationId xmlns:a16="http://schemas.microsoft.com/office/drawing/2014/main" id="{B18B2CE8-3958-AB98-8970-4487E924E407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27045" y="6812365"/>
            <a:ext cx="750976" cy="1522712"/>
          </a:xfrm>
          <a:prstGeom prst="rect">
            <a:avLst/>
          </a:prstGeom>
        </p:spPr>
      </p:pic>
      <p:pic>
        <p:nvPicPr>
          <p:cNvPr id="58" name="object 9">
            <a:extLst>
              <a:ext uri="{FF2B5EF4-FFF2-40B4-BE49-F238E27FC236}">
                <a16:creationId xmlns:a16="http://schemas.microsoft.com/office/drawing/2014/main" id="{48D383BA-8DE8-F8ED-8EAA-14F01FE2E6E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80175" y="6729410"/>
            <a:ext cx="721018" cy="1522712"/>
          </a:xfrm>
          <a:prstGeom prst="rect">
            <a:avLst/>
          </a:prstGeom>
        </p:spPr>
      </p:pic>
      <p:pic>
        <p:nvPicPr>
          <p:cNvPr id="56" name="object 12">
            <a:extLst>
              <a:ext uri="{FF2B5EF4-FFF2-40B4-BE49-F238E27FC236}">
                <a16:creationId xmlns:a16="http://schemas.microsoft.com/office/drawing/2014/main" id="{281EE846-9E60-B758-E2CF-BD9C5B90AF87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03857" y="6894021"/>
            <a:ext cx="765976" cy="1579608"/>
          </a:xfrm>
          <a:prstGeom prst="rect">
            <a:avLst/>
          </a:prstGeom>
        </p:spPr>
      </p:pic>
      <p:pic>
        <p:nvPicPr>
          <p:cNvPr id="59" name="object 3">
            <a:extLst>
              <a:ext uri="{FF2B5EF4-FFF2-40B4-BE49-F238E27FC236}">
                <a16:creationId xmlns:a16="http://schemas.microsoft.com/office/drawing/2014/main" id="{2C97879F-302F-A395-97A0-50A1A9003778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71118" y="6732636"/>
            <a:ext cx="676798" cy="1529556"/>
          </a:xfrm>
          <a:prstGeom prst="rect">
            <a:avLst/>
          </a:prstGeom>
        </p:spPr>
      </p:pic>
      <p:pic>
        <p:nvPicPr>
          <p:cNvPr id="60" name="object 3">
            <a:extLst>
              <a:ext uri="{FF2B5EF4-FFF2-40B4-BE49-F238E27FC236}">
                <a16:creationId xmlns:a16="http://schemas.microsoft.com/office/drawing/2014/main" id="{D3271BF4-4EDE-EA67-68F3-895B81429A6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49694" y="6792972"/>
            <a:ext cx="765974" cy="1567170"/>
          </a:xfrm>
          <a:prstGeom prst="rect">
            <a:avLst/>
          </a:prstGeom>
        </p:spPr>
      </p:pic>
      <p:pic>
        <p:nvPicPr>
          <p:cNvPr id="61" name="object 4">
            <a:extLst>
              <a:ext uri="{FF2B5EF4-FFF2-40B4-BE49-F238E27FC236}">
                <a16:creationId xmlns:a16="http://schemas.microsoft.com/office/drawing/2014/main" id="{61F4C150-34DA-80F1-BFEF-76643B103976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12703" y="6919381"/>
            <a:ext cx="728272" cy="1533402"/>
          </a:xfrm>
          <a:prstGeom prst="rect">
            <a:avLst/>
          </a:prstGeom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4E577E-20D6-2A2D-1BCC-733740226761}"/>
              </a:ext>
            </a:extLst>
          </p:cNvPr>
          <p:cNvSpPr/>
          <p:nvPr/>
        </p:nvSpPr>
        <p:spPr>
          <a:xfrm>
            <a:off x="6372950" y="152400"/>
            <a:ext cx="852171" cy="60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6DA72-8872-8199-886F-80C16A39BAB2}"/>
              </a:ext>
            </a:extLst>
          </p:cNvPr>
          <p:cNvSpPr/>
          <p:nvPr/>
        </p:nvSpPr>
        <p:spPr>
          <a:xfrm>
            <a:off x="6372950" y="152400"/>
            <a:ext cx="852171" cy="60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bject 30">
            <a:extLst>
              <a:ext uri="{FF2B5EF4-FFF2-40B4-BE49-F238E27FC236}">
                <a16:creationId xmlns:a16="http://schemas.microsoft.com/office/drawing/2014/main" id="{C38582E4-C243-5121-5085-49D72046AFB6}"/>
              </a:ext>
            </a:extLst>
          </p:cNvPr>
          <p:cNvSpPr txBox="1"/>
          <p:nvPr/>
        </p:nvSpPr>
        <p:spPr>
          <a:xfrm>
            <a:off x="1828800" y="293889"/>
            <a:ext cx="2649221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30"/>
              </a:lnSpc>
              <a:spcBef>
                <a:spcPts val="100"/>
              </a:spcBef>
            </a:pPr>
            <a:r>
              <a:rPr lang="en-US" sz="2100" b="1" spc="-80" dirty="0">
                <a:solidFill>
                  <a:srgbClr val="23574B"/>
                </a:solidFill>
                <a:latin typeface="Arial"/>
                <a:cs typeface="Arial"/>
              </a:rPr>
              <a:t>Refrigeration &amp; Dish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endParaRPr sz="1200" dirty="0">
              <a:latin typeface="Arial"/>
              <a:cs typeface="Arial"/>
            </a:endParaRPr>
          </a:p>
        </p:txBody>
      </p:sp>
      <p:pic>
        <p:nvPicPr>
          <p:cNvPr id="1047" name="Picture 12" descr="FORNO Espresso Collection">
            <a:extLst>
              <a:ext uri="{FF2B5EF4-FFF2-40B4-BE49-F238E27FC236}">
                <a16:creationId xmlns:a16="http://schemas.microsoft.com/office/drawing/2014/main" id="{5F272CEA-5404-554C-0C28-AC8092B4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3727"/>
            <a:ext cx="852170" cy="6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18">
            <a:extLst>
              <a:ext uri="{FF2B5EF4-FFF2-40B4-BE49-F238E27FC236}">
                <a16:creationId xmlns:a16="http://schemas.microsoft.com/office/drawing/2014/main" id="{3DC4FABD-AD36-8670-64F8-589F37043FBD}"/>
              </a:ext>
            </a:extLst>
          </p:cNvPr>
          <p:cNvSpPr txBox="1"/>
          <p:nvPr/>
        </p:nvSpPr>
        <p:spPr>
          <a:xfrm>
            <a:off x="2332429" y="5305407"/>
            <a:ext cx="3025023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$1,799/$2,199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FFRBI1820-</a:t>
            </a:r>
            <a:r>
              <a:rPr sz="1050" b="1" spc="-20" dirty="0">
                <a:solidFill>
                  <a:srgbClr val="231F20"/>
                </a:solidFill>
                <a:latin typeface="Arial"/>
                <a:cs typeface="Arial"/>
              </a:rPr>
              <a:t>36SB</a:t>
            </a:r>
            <a:r>
              <a:rPr lang="en-US" sz="1050" b="1" spc="-20" dirty="0">
                <a:solidFill>
                  <a:srgbClr val="231F20"/>
                </a:solidFill>
                <a:latin typeface="Arial"/>
                <a:cs typeface="Arial"/>
              </a:rPr>
              <a:t>/B/W</a:t>
            </a:r>
            <a:endParaRPr sz="1050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36” </a:t>
            </a:r>
            <a:r>
              <a:rPr sz="1050" spc="-25" dirty="0">
                <a:solidFill>
                  <a:srgbClr val="231F20"/>
                </a:solidFill>
                <a:latin typeface="Gill Sans MT"/>
                <a:cs typeface="Gill Sans MT"/>
              </a:rPr>
              <a:t>Counter-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Depth</a:t>
            </a:r>
            <a:r>
              <a:rPr sz="1050" spc="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endParaRPr lang="en-US" sz="1050" spc="40" dirty="0">
              <a:solidFill>
                <a:srgbClr val="231F20"/>
              </a:solidFill>
              <a:latin typeface="Gill Sans MT"/>
              <a:cs typeface="Gill Sans MT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050" spc="-25" dirty="0">
                <a:solidFill>
                  <a:srgbClr val="231F20"/>
                </a:solidFill>
                <a:latin typeface="Gill Sans MT"/>
                <a:cs typeface="Gill Sans MT"/>
              </a:rPr>
              <a:t>4-</a:t>
            </a:r>
            <a:r>
              <a:rPr sz="1050" spc="-20" dirty="0">
                <a:solidFill>
                  <a:srgbClr val="231F20"/>
                </a:solidFill>
                <a:latin typeface="Gill Sans MT"/>
                <a:cs typeface="Gill Sans MT"/>
              </a:rPr>
              <a:t>Door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French</a:t>
            </a:r>
            <a:r>
              <a:rPr sz="10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50" dirty="0">
                <a:solidFill>
                  <a:srgbClr val="231F20"/>
                </a:solidFill>
                <a:latin typeface="Gill Sans MT"/>
                <a:cs typeface="Gill Sans MT"/>
              </a:rPr>
              <a:t>Door</a:t>
            </a:r>
            <a:r>
              <a:rPr sz="1050" spc="-20" dirty="0">
                <a:solidFill>
                  <a:srgbClr val="231F20"/>
                </a:solidFill>
                <a:latin typeface="Gill Sans MT"/>
                <a:cs typeface="Gill Sans MT"/>
              </a:rPr>
              <a:t> with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Ice</a:t>
            </a:r>
            <a:r>
              <a:rPr sz="1050" spc="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Maker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89C4BD95-73F5-69BE-5603-06B4097DA2BE}"/>
              </a:ext>
            </a:extLst>
          </p:cNvPr>
          <p:cNvSpPr txBox="1"/>
          <p:nvPr/>
        </p:nvSpPr>
        <p:spPr>
          <a:xfrm>
            <a:off x="3077711" y="8560124"/>
            <a:ext cx="1514312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$1,599/$1,699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FFD1786-31S/B/W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31” Left swing bottom Mount with ice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B9BC8-1E02-A99E-70D1-C237429EDE0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5495" t="6861" r="15870" b="5154"/>
          <a:stretch>
            <a:fillRect/>
          </a:stretch>
        </p:blipFill>
        <p:spPr>
          <a:xfrm>
            <a:off x="3207761" y="844199"/>
            <a:ext cx="1122953" cy="1439540"/>
          </a:xfrm>
          <a:prstGeom prst="rect">
            <a:avLst/>
          </a:prstGeom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9C05AEC9-4232-3B6D-B93E-383C927F60D8}"/>
              </a:ext>
            </a:extLst>
          </p:cNvPr>
          <p:cNvSpPr txBox="1"/>
          <p:nvPr/>
        </p:nvSpPr>
        <p:spPr>
          <a:xfrm>
            <a:off x="3375256" y="2323355"/>
            <a:ext cx="1980272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$2,999 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FFD1722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1050" b="1" spc="-20" dirty="0">
                <a:solidFill>
                  <a:srgbClr val="231F20"/>
                </a:solidFill>
                <a:latin typeface="Arial"/>
                <a:cs typeface="Arial"/>
              </a:rPr>
              <a:t>60S</a:t>
            </a:r>
            <a:endParaRPr sz="1050" dirty="0">
              <a:latin typeface="Arial"/>
              <a:cs typeface="Arial"/>
            </a:endParaRPr>
          </a:p>
          <a:p>
            <a:pPr algn="ctr"/>
            <a:r>
              <a:rPr lang="en-US" sz="1050" dirty="0">
                <a:latin typeface="Gill Sans MT" panose="020B0502020104020203" pitchFamily="34" charset="0"/>
              </a:rPr>
              <a:t>60-Inch Maderno 2-Piece Refrigerator/Freezer Convertible Built in w/Modern Trim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218BD295-F06A-4290-0CE4-9336C151C49F}"/>
              </a:ext>
            </a:extLst>
          </p:cNvPr>
          <p:cNvSpPr txBox="1"/>
          <p:nvPr/>
        </p:nvSpPr>
        <p:spPr>
          <a:xfrm>
            <a:off x="734418" y="2325060"/>
            <a:ext cx="1873494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1050" b="1" dirty="0"/>
              <a:t>$2,599/$2,799</a:t>
            </a:r>
          </a:p>
          <a:p>
            <a:pPr algn="ctr"/>
            <a:r>
              <a:rPr lang="en-US" sz="1050" b="1" dirty="0"/>
              <a:t>FFFFD1787-60</a:t>
            </a:r>
          </a:p>
          <a:p>
            <a:pPr algn="ctr"/>
            <a:r>
              <a:rPr lang="en-US" sz="1050" dirty="0">
                <a:latin typeface="Gill Sans MT" panose="020B0502020104020203" pitchFamily="34" charset="0"/>
              </a:rPr>
              <a:t>60-Inch 2-Piece bottom freezer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482A4D-877A-7BE6-3829-54D4FAE3C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10542" r="22164" b="13725"/>
          <a:stretch>
            <a:fillRect/>
          </a:stretch>
        </p:blipFill>
        <p:spPr bwMode="auto">
          <a:xfrm>
            <a:off x="6101956" y="848495"/>
            <a:ext cx="1015136" cy="13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F80E6F-9C39-0A93-FF3C-62050F98943E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3999" t="9640" r="14001" b="9753"/>
          <a:stretch>
            <a:fillRect/>
          </a:stretch>
        </p:blipFill>
        <p:spPr>
          <a:xfrm>
            <a:off x="451991" y="1045765"/>
            <a:ext cx="1064792" cy="1192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2E7D2-BCD8-786E-E575-55789BD95176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2946" t="8449" r="13725" b="9805"/>
          <a:stretch>
            <a:fillRect/>
          </a:stretch>
        </p:blipFill>
        <p:spPr>
          <a:xfrm>
            <a:off x="1118088" y="1035986"/>
            <a:ext cx="1058754" cy="1180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1368B-6FBD-9353-26A6-0A8C1C43C57D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13507" t="10784" r="13507" b="8293"/>
          <a:stretch>
            <a:fillRect/>
          </a:stretch>
        </p:blipFill>
        <p:spPr>
          <a:xfrm>
            <a:off x="1785632" y="1043805"/>
            <a:ext cx="1057307" cy="1172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487315-5FEE-58F7-3795-1E573D0E66E8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l="22347" t="9753" r="21059" b="8999"/>
          <a:stretch>
            <a:fillRect/>
          </a:stretch>
        </p:blipFill>
        <p:spPr>
          <a:xfrm>
            <a:off x="3993195" y="848495"/>
            <a:ext cx="958050" cy="1375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6A9BA7-EA4D-BEA2-9BC2-CC912A584AEF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17530" t="4798" r="16221" b="4798"/>
          <a:stretch>
            <a:fillRect/>
          </a:stretch>
        </p:blipFill>
        <p:spPr>
          <a:xfrm>
            <a:off x="4708767" y="852438"/>
            <a:ext cx="1015136" cy="1385282"/>
          </a:xfrm>
          <a:prstGeom prst="rect">
            <a:avLst/>
          </a:prstGeom>
        </p:spPr>
      </p:pic>
      <p:sp>
        <p:nvSpPr>
          <p:cNvPr id="22" name="object 18">
            <a:extLst>
              <a:ext uri="{FF2B5EF4-FFF2-40B4-BE49-F238E27FC236}">
                <a16:creationId xmlns:a16="http://schemas.microsoft.com/office/drawing/2014/main" id="{07B5D4F6-F67B-F6A2-9254-D1AD1E51597C}"/>
              </a:ext>
            </a:extLst>
          </p:cNvPr>
          <p:cNvSpPr txBox="1"/>
          <p:nvPr/>
        </p:nvSpPr>
        <p:spPr>
          <a:xfrm>
            <a:off x="5682225" y="2310192"/>
            <a:ext cx="1931652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$2,999 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FFD1722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1050" b="1" spc="-20" dirty="0">
                <a:solidFill>
                  <a:srgbClr val="231F20"/>
                </a:solidFill>
                <a:latin typeface="Arial"/>
                <a:cs typeface="Arial"/>
              </a:rPr>
              <a:t>60SG</a:t>
            </a:r>
            <a:endParaRPr sz="1050" dirty="0">
              <a:latin typeface="Arial"/>
              <a:cs typeface="Arial"/>
            </a:endParaRPr>
          </a:p>
          <a:p>
            <a:pPr algn="ctr"/>
            <a:r>
              <a:rPr lang="en-US" sz="1050" dirty="0">
                <a:latin typeface="Gill Sans MT" panose="020B0502020104020203" pitchFamily="34" charset="0"/>
              </a:rPr>
              <a:t>60-Inch Maderno 2-Piece Refrigerator/Freezer Convertible Built in w/Grill Trim</a:t>
            </a:r>
          </a:p>
        </p:txBody>
      </p:sp>
      <p:pic>
        <p:nvPicPr>
          <p:cNvPr id="25" name="Picture 2" descr="Almo Corporation - Home">
            <a:extLst>
              <a:ext uri="{FF2B5EF4-FFF2-40B4-BE49-F238E27FC236}">
                <a16:creationId xmlns:a16="http://schemas.microsoft.com/office/drawing/2014/main" id="{8B28396C-0852-F0D2-F59A-77F801B7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664285"/>
            <a:ext cx="620740" cy="2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7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8402-6D03-E5AE-BE5C-2C8F66E0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5">
            <a:extLst>
              <a:ext uri="{FF2B5EF4-FFF2-40B4-BE49-F238E27FC236}">
                <a16:creationId xmlns:a16="http://schemas.microsoft.com/office/drawing/2014/main" id="{B3929A04-1343-21FB-E4E3-7059A5C1F3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1727" y="3225201"/>
            <a:ext cx="978146" cy="7772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14B442-8494-1AE1-A0B0-E9F73CAC66F8}"/>
              </a:ext>
            </a:extLst>
          </p:cNvPr>
          <p:cNvSpPr/>
          <p:nvPr/>
        </p:nvSpPr>
        <p:spPr>
          <a:xfrm>
            <a:off x="6372950" y="152400"/>
            <a:ext cx="852171" cy="60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E1AB3D53-3EEA-CBAE-864A-DB952E224F2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6" y="3219100"/>
            <a:ext cx="644032" cy="789444"/>
          </a:xfrm>
          <a:prstGeom prst="rect">
            <a:avLst/>
          </a:prstGeom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8259CAAF-CCFA-FCB5-C26D-D6DC4CF3D5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010" y="3193111"/>
            <a:ext cx="796071" cy="780141"/>
          </a:xfrm>
          <a:prstGeom prst="rect">
            <a:avLst/>
          </a:prstGeom>
        </p:spPr>
      </p:pic>
      <p:sp>
        <p:nvSpPr>
          <p:cNvPr id="20" name="object 20">
            <a:extLst>
              <a:ext uri="{FF2B5EF4-FFF2-40B4-BE49-F238E27FC236}">
                <a16:creationId xmlns:a16="http://schemas.microsoft.com/office/drawing/2014/main" id="{1E768B73-771A-F939-4B66-13C3C8B8B94D}"/>
              </a:ext>
            </a:extLst>
          </p:cNvPr>
          <p:cNvSpPr txBox="1"/>
          <p:nvPr/>
        </p:nvSpPr>
        <p:spPr>
          <a:xfrm>
            <a:off x="340259" y="4092295"/>
            <a:ext cx="2250541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$1,999/$2,499PMAP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FFSGS6239-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FFSGS6125-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30 – Dual Fuel</a:t>
            </a:r>
            <a:endParaRPr lang="en-US" sz="10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30”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Stainless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2CCCF28-145D-A45E-83C3-5F922DF11FF4}"/>
              </a:ext>
            </a:extLst>
          </p:cNvPr>
          <p:cNvSpPr txBox="1"/>
          <p:nvPr/>
        </p:nvSpPr>
        <p:spPr>
          <a:xfrm>
            <a:off x="3012135" y="4097626"/>
            <a:ext cx="2122861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$2,499/$3,299PMAP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FFSGS6239-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FFSGS6125-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36 – Dual Fuel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36”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Stainless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4FB8DC9-0777-217C-93C7-A6131DDE7A50}"/>
              </a:ext>
            </a:extLst>
          </p:cNvPr>
          <p:cNvSpPr txBox="1"/>
          <p:nvPr/>
        </p:nvSpPr>
        <p:spPr>
          <a:xfrm>
            <a:off x="5579134" y="4099517"/>
            <a:ext cx="1659866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$3,699/$4,299 PMAP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FFSGS6239-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48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FFSGS6125-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48 – Dual Fuel</a:t>
            </a:r>
            <a:endParaRPr sz="10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48”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Gill Sans MT"/>
                <a:cs typeface="Gill Sans MT"/>
              </a:rPr>
              <a:t>Stainless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15F08E9C-A9D2-B347-F5BC-255CEF787880}"/>
              </a:ext>
            </a:extLst>
          </p:cNvPr>
          <p:cNvSpPr txBox="1"/>
          <p:nvPr/>
        </p:nvSpPr>
        <p:spPr>
          <a:xfrm>
            <a:off x="1905000" y="293889"/>
            <a:ext cx="2649221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30"/>
              </a:lnSpc>
              <a:spcBef>
                <a:spcPts val="100"/>
              </a:spcBef>
            </a:pPr>
            <a:r>
              <a:rPr lang="en-US" sz="2100" b="1" spc="-80" dirty="0">
                <a:solidFill>
                  <a:srgbClr val="23574B"/>
                </a:solidFill>
                <a:latin typeface="Arial"/>
                <a:cs typeface="Arial"/>
              </a:rPr>
              <a:t>Cooking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B9358C6-49B7-9FDB-DDED-0F8E3B51BF88}"/>
              </a:ext>
            </a:extLst>
          </p:cNvPr>
          <p:cNvSpPr txBox="1"/>
          <p:nvPr/>
        </p:nvSpPr>
        <p:spPr>
          <a:xfrm>
            <a:off x="255138" y="2738498"/>
            <a:ext cx="255581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574B"/>
                </a:solidFill>
                <a:latin typeface="Arial"/>
                <a:cs typeface="Arial"/>
              </a:rPr>
              <a:t>MASSIMO</a:t>
            </a:r>
            <a:r>
              <a:rPr lang="en-US" sz="1300" b="1" spc="-10" dirty="0">
                <a:solidFill>
                  <a:srgbClr val="23574B"/>
                </a:solidFill>
                <a:latin typeface="Arial"/>
                <a:cs typeface="Arial"/>
              </a:rPr>
              <a:t> – GAS/DUAL FUEL</a:t>
            </a:r>
          </a:p>
        </p:txBody>
      </p:sp>
      <p:pic>
        <p:nvPicPr>
          <p:cNvPr id="8" name="Picture 12" descr="FORNO Espresso Collection">
            <a:extLst>
              <a:ext uri="{FF2B5EF4-FFF2-40B4-BE49-F238E27FC236}">
                <a16:creationId xmlns:a16="http://schemas.microsoft.com/office/drawing/2014/main" id="{7B5BC592-8B06-C89A-ED6C-C28A9D9C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3727"/>
            <a:ext cx="852170" cy="6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C0E728F-51D5-E4B1-DA56-5D1CE7DDD01D}"/>
              </a:ext>
            </a:extLst>
          </p:cNvPr>
          <p:cNvSpPr/>
          <p:nvPr/>
        </p:nvSpPr>
        <p:spPr>
          <a:xfrm>
            <a:off x="6400800" y="550884"/>
            <a:ext cx="850636" cy="22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AC2E5-420D-6691-319C-0E3029DADC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608" t="12120" r="19497" b="8823"/>
          <a:stretch>
            <a:fillRect/>
          </a:stretch>
        </p:blipFill>
        <p:spPr>
          <a:xfrm>
            <a:off x="1121415" y="3211528"/>
            <a:ext cx="604686" cy="785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0A450-23D0-EA1B-825C-D9429975B1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686" t="15047" r="15686" b="12191"/>
          <a:stretch>
            <a:fillRect/>
          </a:stretch>
        </p:blipFill>
        <p:spPr>
          <a:xfrm>
            <a:off x="3699930" y="3190493"/>
            <a:ext cx="755256" cy="800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A5C92B-6D57-734D-7990-9009B54156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706" t="17647" r="14706" b="9743"/>
          <a:stretch>
            <a:fillRect/>
          </a:stretch>
        </p:blipFill>
        <p:spPr>
          <a:xfrm>
            <a:off x="4496838" y="3190493"/>
            <a:ext cx="760962" cy="782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27607-8017-F757-1155-4C577D3FD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608" t="13702" r="20315" b="10784"/>
          <a:stretch>
            <a:fillRect/>
          </a:stretch>
        </p:blipFill>
        <p:spPr>
          <a:xfrm>
            <a:off x="1774338" y="3206180"/>
            <a:ext cx="627219" cy="788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2B3F1-9107-FC43-70EF-C3E54ACC6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4670" t="7989" r="15743" b="8824"/>
          <a:stretch>
            <a:fillRect/>
          </a:stretch>
        </p:blipFill>
        <p:spPr>
          <a:xfrm>
            <a:off x="1027137" y="5201180"/>
            <a:ext cx="904820" cy="1081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40D37E-00CB-4E50-512A-42B7E91C0D2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1140" t="11548" r="6107" b="2941"/>
          <a:stretch>
            <a:fillRect/>
          </a:stretch>
        </p:blipFill>
        <p:spPr>
          <a:xfrm>
            <a:off x="3318723" y="5223696"/>
            <a:ext cx="1024677" cy="1058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90562E-831C-4718-888D-4CE5E08E162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282" t="17479" r="3939" b="8824"/>
          <a:stretch>
            <a:fillRect/>
          </a:stretch>
        </p:blipFill>
        <p:spPr>
          <a:xfrm>
            <a:off x="5597412" y="5181600"/>
            <a:ext cx="1411032" cy="1120843"/>
          </a:xfrm>
          <a:prstGeom prst="rect">
            <a:avLst/>
          </a:prstGeom>
        </p:spPr>
      </p:pic>
      <p:sp>
        <p:nvSpPr>
          <p:cNvPr id="24" name="object 20">
            <a:extLst>
              <a:ext uri="{FF2B5EF4-FFF2-40B4-BE49-F238E27FC236}">
                <a16:creationId xmlns:a16="http://schemas.microsoft.com/office/drawing/2014/main" id="{A5941D43-3E02-121D-69F5-96D3E20A127F}"/>
              </a:ext>
            </a:extLst>
          </p:cNvPr>
          <p:cNvSpPr txBox="1"/>
          <p:nvPr/>
        </p:nvSpPr>
        <p:spPr>
          <a:xfrm>
            <a:off x="346399" y="6287248"/>
            <a:ext cx="2250541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$3,599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FFSGS6325-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30 – Dual Fuel</a:t>
            </a:r>
            <a:endParaRPr lang="en-US" sz="10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30”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–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French Door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64CC46D-2B12-A608-22B8-9989D94E850C}"/>
              </a:ext>
            </a:extLst>
          </p:cNvPr>
          <p:cNvSpPr txBox="1"/>
          <p:nvPr/>
        </p:nvSpPr>
        <p:spPr>
          <a:xfrm>
            <a:off x="2810951" y="6287247"/>
            <a:ext cx="2122861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$3,999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FFSGS6325-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36 – Dual Fuel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36”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–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French Door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9D86757B-9917-7EB4-E547-E3B467DD658D}"/>
              </a:ext>
            </a:extLst>
          </p:cNvPr>
          <p:cNvSpPr txBox="1"/>
          <p:nvPr/>
        </p:nvSpPr>
        <p:spPr>
          <a:xfrm>
            <a:off x="5462141" y="6287246"/>
            <a:ext cx="1740742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$4,299 PMAP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FFSGS6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39-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48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 - Gas</a:t>
            </a:r>
          </a:p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FFSGS6325-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48 – Dual Fuel</a:t>
            </a:r>
            <a:endParaRPr sz="10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48”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Convection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–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-10" dirty="0">
                <a:solidFill>
                  <a:srgbClr val="231F20"/>
                </a:solidFill>
                <a:latin typeface="Gill Sans MT"/>
                <a:cs typeface="Gill Sans MT"/>
              </a:rPr>
              <a:t>French Door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22D47-8C51-A5DB-4AD1-27FBE392F33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3043" t="14187" r="13043" b="8721"/>
          <a:stretch>
            <a:fillRect/>
          </a:stretch>
        </p:blipFill>
        <p:spPr>
          <a:xfrm>
            <a:off x="2182498" y="7775595"/>
            <a:ext cx="1143000" cy="1192158"/>
          </a:xfrm>
          <a:prstGeom prst="rect">
            <a:avLst/>
          </a:prstGeom>
        </p:spPr>
      </p:pic>
      <p:sp>
        <p:nvSpPr>
          <p:cNvPr id="9" name="object 20">
            <a:extLst>
              <a:ext uri="{FF2B5EF4-FFF2-40B4-BE49-F238E27FC236}">
                <a16:creationId xmlns:a16="http://schemas.microsoft.com/office/drawing/2014/main" id="{EB98DE12-B07E-0457-AD95-2B82ACC88154}"/>
              </a:ext>
            </a:extLst>
          </p:cNvPr>
          <p:cNvSpPr txBox="1"/>
          <p:nvPr/>
        </p:nvSpPr>
        <p:spPr>
          <a:xfrm>
            <a:off x="152873" y="9044640"/>
            <a:ext cx="2250541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$2,099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EL6020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30”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75" dirty="0">
                <a:solidFill>
                  <a:srgbClr val="231F20"/>
                </a:solidFill>
                <a:latin typeface="Gill Sans MT"/>
                <a:cs typeface="Gill Sans MT"/>
              </a:rPr>
              <a:t>Electric Stainless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B1CEF-323D-EF7B-63C8-15FF20BF547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3747" t="13503" r="19307" b="14656"/>
          <a:stretch>
            <a:fillRect/>
          </a:stretch>
        </p:blipFill>
        <p:spPr>
          <a:xfrm>
            <a:off x="858388" y="7799425"/>
            <a:ext cx="904819" cy="1141489"/>
          </a:xfrm>
          <a:prstGeom prst="rect">
            <a:avLst/>
          </a:prstGeom>
        </p:spPr>
      </p:pic>
      <p:sp>
        <p:nvSpPr>
          <p:cNvPr id="18" name="object 20">
            <a:extLst>
              <a:ext uri="{FF2B5EF4-FFF2-40B4-BE49-F238E27FC236}">
                <a16:creationId xmlns:a16="http://schemas.microsoft.com/office/drawing/2014/main" id="{7EBE9301-A256-2A1D-2848-88ADDBEC48DB}"/>
              </a:ext>
            </a:extLst>
          </p:cNvPr>
          <p:cNvSpPr txBox="1"/>
          <p:nvPr/>
        </p:nvSpPr>
        <p:spPr>
          <a:xfrm>
            <a:off x="1640097" y="9044640"/>
            <a:ext cx="2250541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$2,999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EL6020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75" dirty="0">
                <a:solidFill>
                  <a:srgbClr val="231F20"/>
                </a:solidFill>
                <a:latin typeface="Gill Sans MT"/>
                <a:cs typeface="Gill Sans MT"/>
              </a:rPr>
              <a:t>Electric Stainless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D54870F-56A9-F06A-98D5-9BB34EDB109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446" t="8824" r="16444" b="7842"/>
          <a:stretch>
            <a:fillRect/>
          </a:stretch>
        </p:blipFill>
        <p:spPr>
          <a:xfrm>
            <a:off x="4565761" y="7788813"/>
            <a:ext cx="919274" cy="11414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1FFE1DD-7295-DA52-225B-B3DFA94C682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3216" t="14437" r="11765" b="5882"/>
          <a:stretch>
            <a:fillRect/>
          </a:stretch>
        </p:blipFill>
        <p:spPr>
          <a:xfrm>
            <a:off x="6024523" y="7754364"/>
            <a:ext cx="1118375" cy="1187858"/>
          </a:xfrm>
          <a:prstGeom prst="rect">
            <a:avLst/>
          </a:prstGeom>
        </p:spPr>
      </p:pic>
      <p:sp>
        <p:nvSpPr>
          <p:cNvPr id="49" name="object 20">
            <a:extLst>
              <a:ext uri="{FF2B5EF4-FFF2-40B4-BE49-F238E27FC236}">
                <a16:creationId xmlns:a16="http://schemas.microsoft.com/office/drawing/2014/main" id="{8B26534B-FEBE-D838-1347-3B9BAB78239F}"/>
              </a:ext>
            </a:extLst>
          </p:cNvPr>
          <p:cNvSpPr txBox="1"/>
          <p:nvPr/>
        </p:nvSpPr>
        <p:spPr>
          <a:xfrm>
            <a:off x="3921659" y="9044640"/>
            <a:ext cx="2250541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$2,699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EL6955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30”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75" dirty="0">
                <a:solidFill>
                  <a:srgbClr val="231F20"/>
                </a:solidFill>
                <a:latin typeface="Gill Sans MT"/>
                <a:cs typeface="Gill Sans MT"/>
              </a:rPr>
              <a:t>Electric Stainless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A67462B0-4A51-5073-D9DE-D30E95997B0D}"/>
              </a:ext>
            </a:extLst>
          </p:cNvPr>
          <p:cNvSpPr txBox="1"/>
          <p:nvPr/>
        </p:nvSpPr>
        <p:spPr>
          <a:xfrm>
            <a:off x="5455902" y="9044640"/>
            <a:ext cx="2250541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$3,199 PMAP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EL6955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spc="75" dirty="0">
                <a:solidFill>
                  <a:srgbClr val="231F20"/>
                </a:solidFill>
                <a:latin typeface="Gill Sans MT"/>
                <a:cs typeface="Gill Sans MT"/>
              </a:rPr>
              <a:t>Electric Stainless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51" name="object 41">
            <a:extLst>
              <a:ext uri="{FF2B5EF4-FFF2-40B4-BE49-F238E27FC236}">
                <a16:creationId xmlns:a16="http://schemas.microsoft.com/office/drawing/2014/main" id="{D150B48F-30EC-8386-7261-DADB47FD276F}"/>
              </a:ext>
            </a:extLst>
          </p:cNvPr>
          <p:cNvSpPr txBox="1"/>
          <p:nvPr/>
        </p:nvSpPr>
        <p:spPr>
          <a:xfrm>
            <a:off x="340160" y="7315200"/>
            <a:ext cx="255581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574B"/>
                </a:solidFill>
                <a:latin typeface="Arial"/>
                <a:cs typeface="Arial"/>
              </a:rPr>
              <a:t>MASSIMO</a:t>
            </a:r>
            <a:r>
              <a:rPr lang="en-US" sz="1300" b="1" spc="-10" dirty="0">
                <a:solidFill>
                  <a:srgbClr val="23574B"/>
                </a:solidFill>
                <a:latin typeface="Arial"/>
                <a:cs typeface="Arial"/>
              </a:rPr>
              <a:t> – ELECTRIC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B6E70D-4797-FB87-BD5A-A94CF75D1492}"/>
              </a:ext>
            </a:extLst>
          </p:cNvPr>
          <p:cNvSpPr/>
          <p:nvPr/>
        </p:nvSpPr>
        <p:spPr>
          <a:xfrm>
            <a:off x="6400800" y="550884"/>
            <a:ext cx="850636" cy="22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1FDE9230-2245-1020-4399-A056E8B8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8543"/>
          <a:stretch>
            <a:fillRect/>
          </a:stretch>
        </p:blipFill>
        <p:spPr bwMode="auto">
          <a:xfrm>
            <a:off x="304800" y="933147"/>
            <a:ext cx="688004" cy="7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object 10">
            <a:extLst>
              <a:ext uri="{FF2B5EF4-FFF2-40B4-BE49-F238E27FC236}">
                <a16:creationId xmlns:a16="http://schemas.microsoft.com/office/drawing/2014/main" id="{7457699D-D253-F0F7-23B8-5325679BDA27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63435" y="942853"/>
            <a:ext cx="683567" cy="721159"/>
          </a:xfrm>
          <a:prstGeom prst="rect">
            <a:avLst/>
          </a:prstGeom>
        </p:spPr>
      </p:pic>
      <p:sp>
        <p:nvSpPr>
          <p:cNvPr id="55" name="object 20">
            <a:extLst>
              <a:ext uri="{FF2B5EF4-FFF2-40B4-BE49-F238E27FC236}">
                <a16:creationId xmlns:a16="http://schemas.microsoft.com/office/drawing/2014/main" id="{029D2855-DBF5-04FB-B1A3-C24B7A7CF244}"/>
              </a:ext>
            </a:extLst>
          </p:cNvPr>
          <p:cNvSpPr txBox="1"/>
          <p:nvPr/>
        </p:nvSpPr>
        <p:spPr>
          <a:xfrm>
            <a:off x="2903219" y="1799521"/>
            <a:ext cx="1725716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$1,299/$1,499 PMAP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</a:t>
            </a:r>
            <a:r>
              <a:rPr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0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S/B/W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30”</a:t>
            </a:r>
            <a:r>
              <a:rPr sz="1050" spc="75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Electric</a:t>
            </a:r>
            <a:r>
              <a:rPr sz="1050" spc="8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 </a:t>
            </a:r>
            <a:r>
              <a:rPr lang="en-US" sz="1050" spc="80" dirty="0">
                <a:solidFill>
                  <a:srgbClr val="231F20"/>
                </a:solidFill>
                <a:latin typeface="Gill Sans MT" panose="020B0502020104020203" pitchFamily="34" charset="0"/>
                <a:cs typeface="Gill Sans MT"/>
              </a:rPr>
              <a:t>Convection</a:t>
            </a:r>
            <a:endParaRPr sz="1050" dirty="0">
              <a:latin typeface="Gill Sans MT" panose="020B0502020104020203" pitchFamily="34" charset="0"/>
              <a:cs typeface="Gill Sans MT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41FBFB74-B6A8-6BB2-7F59-7EE444C1AF07}"/>
              </a:ext>
            </a:extLst>
          </p:cNvPr>
          <p:cNvSpPr txBox="1"/>
          <p:nvPr/>
        </p:nvSpPr>
        <p:spPr>
          <a:xfrm>
            <a:off x="622287" y="1799099"/>
            <a:ext cx="1676400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$1,599/$1,799 MAP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FFSG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S1116</a:t>
            </a: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50" b="1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0S/B/W</a:t>
            </a:r>
            <a:endParaRPr sz="10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Gas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 Convection</a:t>
            </a:r>
            <a:r>
              <a:rPr sz="1050" spc="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Range</a:t>
            </a:r>
            <a:r>
              <a:rPr sz="10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endParaRPr sz="1050" dirty="0">
              <a:latin typeface="Gill Sans MT"/>
              <a:cs typeface="Gill Sans MT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FDEE318D-B463-91FC-AC90-3A40B16F12AB}"/>
              </a:ext>
            </a:extLst>
          </p:cNvPr>
          <p:cNvSpPr txBox="1"/>
          <p:nvPr/>
        </p:nvSpPr>
        <p:spPr>
          <a:xfrm>
            <a:off x="5291223" y="1799099"/>
            <a:ext cx="1828800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$1,799/$1,899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FFS</a:t>
            </a:r>
            <a:r>
              <a:rPr lang="en-US" sz="1050" b="1" dirty="0">
                <a:solidFill>
                  <a:srgbClr val="231F20"/>
                </a:solidFill>
                <a:latin typeface="Arial"/>
                <a:cs typeface="Arial"/>
              </a:rPr>
              <a:t>IN0905</a:t>
            </a:r>
            <a:r>
              <a:rPr lang="en-US" sz="1050" b="1" spc="-25" dirty="0">
                <a:solidFill>
                  <a:srgbClr val="231F20"/>
                </a:solidFill>
                <a:latin typeface="Arial"/>
                <a:cs typeface="Arial"/>
              </a:rPr>
              <a:t>-30S/B/W</a:t>
            </a:r>
            <a:endParaRPr sz="10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30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”</a:t>
            </a:r>
            <a:r>
              <a:rPr sz="10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Gill Sans MT"/>
                <a:cs typeface="Gill Sans MT"/>
              </a:rPr>
              <a:t>Induction Convection </a:t>
            </a:r>
            <a:r>
              <a:rPr sz="1050" dirty="0">
                <a:solidFill>
                  <a:srgbClr val="231F20"/>
                </a:solidFill>
                <a:latin typeface="Gill Sans MT"/>
                <a:cs typeface="Gill Sans MT"/>
              </a:rPr>
              <a:t>Range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58" name="object 13">
            <a:extLst>
              <a:ext uri="{FF2B5EF4-FFF2-40B4-BE49-F238E27FC236}">
                <a16:creationId xmlns:a16="http://schemas.microsoft.com/office/drawing/2014/main" id="{231CE2B9-D17E-35C0-D510-B98411CF8F67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91110" y="931467"/>
            <a:ext cx="678730" cy="716138"/>
          </a:xfrm>
          <a:prstGeom prst="rect">
            <a:avLst/>
          </a:prstGeom>
        </p:spPr>
      </p:pic>
      <p:pic>
        <p:nvPicPr>
          <p:cNvPr id="59" name="object 12">
            <a:extLst>
              <a:ext uri="{FF2B5EF4-FFF2-40B4-BE49-F238E27FC236}">
                <a16:creationId xmlns:a16="http://schemas.microsoft.com/office/drawing/2014/main" id="{DD384E72-5106-88AC-69AB-1D692A3D7418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21708" y="914400"/>
            <a:ext cx="731292" cy="7332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2D82558-4731-2427-2B22-FB81F1559B2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3810" t="4082" r="12112" b="5238"/>
          <a:stretch>
            <a:fillRect/>
          </a:stretch>
        </p:blipFill>
        <p:spPr>
          <a:xfrm>
            <a:off x="1028768" y="933145"/>
            <a:ext cx="688780" cy="7126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632046F-55DD-1E8B-B12E-F121D37434F3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6031" t="7569" r="16456" b="6790"/>
          <a:stretch>
            <a:fillRect/>
          </a:stretch>
        </p:blipFill>
        <p:spPr>
          <a:xfrm>
            <a:off x="1761656" y="938187"/>
            <a:ext cx="665498" cy="713589"/>
          </a:xfrm>
          <a:prstGeom prst="rect">
            <a:avLst/>
          </a:prstGeom>
        </p:spPr>
      </p:pic>
      <p:pic>
        <p:nvPicPr>
          <p:cNvPr id="62" name="Picture 2" descr="Click to view more images of the product.">
            <a:extLst>
              <a:ext uri="{FF2B5EF4-FFF2-40B4-BE49-F238E27FC236}">
                <a16:creationId xmlns:a16="http://schemas.microsoft.com/office/drawing/2014/main" id="{5C081E0C-4510-5CE1-E5A6-CD498A9B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91" y="891547"/>
            <a:ext cx="736162" cy="7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A72B51E-0C21-2302-FFED-D0D75503C72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8546" t="12340" r="17662" b="10784"/>
          <a:stretch>
            <a:fillRect/>
          </a:stretch>
        </p:blipFill>
        <p:spPr>
          <a:xfrm>
            <a:off x="5206579" y="888481"/>
            <a:ext cx="731293" cy="74492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0BCBDB9-95F8-D889-09A9-CCD99E2D482A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17281" t="13276" r="17497" b="10612"/>
          <a:stretch>
            <a:fillRect/>
          </a:stretch>
        </p:blipFill>
        <p:spPr>
          <a:xfrm>
            <a:off x="6732345" y="908134"/>
            <a:ext cx="735255" cy="725267"/>
          </a:xfrm>
          <a:prstGeom prst="rect">
            <a:avLst/>
          </a:prstGeom>
        </p:spPr>
      </p:pic>
      <p:sp>
        <p:nvSpPr>
          <p:cNvPr id="65" name="object 41">
            <a:extLst>
              <a:ext uri="{FF2B5EF4-FFF2-40B4-BE49-F238E27FC236}">
                <a16:creationId xmlns:a16="http://schemas.microsoft.com/office/drawing/2014/main" id="{070F8FBD-2298-0D14-E381-8B33DB3D6ABC}"/>
              </a:ext>
            </a:extLst>
          </p:cNvPr>
          <p:cNvSpPr txBox="1"/>
          <p:nvPr/>
        </p:nvSpPr>
        <p:spPr>
          <a:xfrm>
            <a:off x="236088" y="501090"/>
            <a:ext cx="203086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b="1" spc="-10" dirty="0">
                <a:solidFill>
                  <a:srgbClr val="23574B"/>
                </a:solidFill>
                <a:latin typeface="Arial"/>
                <a:cs typeface="Arial"/>
              </a:rPr>
              <a:t>ESPRESSO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2" name="Picture 2" descr="Almo Corporation - Home">
            <a:extLst>
              <a:ext uri="{FF2B5EF4-FFF2-40B4-BE49-F238E27FC236}">
                <a16:creationId xmlns:a16="http://schemas.microsoft.com/office/drawing/2014/main" id="{6B09F1BC-F30B-975D-78AA-517C066F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664285"/>
            <a:ext cx="620740" cy="2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8675</TotalTime>
  <Words>370</Words>
  <Application>Microsoft Office PowerPoint</Application>
  <PresentationFormat>Custom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Gill Sans MT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Mattox</dc:creator>
  <cp:lastModifiedBy>Laura Mattox</cp:lastModifiedBy>
  <cp:revision>7</cp:revision>
  <cp:lastPrinted>2025-09-07T02:25:48Z</cp:lastPrinted>
  <dcterms:created xsi:type="dcterms:W3CDTF">2025-08-06T22:36:26Z</dcterms:created>
  <dcterms:modified xsi:type="dcterms:W3CDTF">2025-09-24T14:40:55Z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2025-08-06T00:00:00Z</vt:filetime>
  </property>
  <property fmtid="{D5CDD505-2E9C-101B-9397-08002B2CF9AE}" pid="5" name="Producer">
    <vt:lpwstr>Adobe PDF Library 17.0</vt:lpwstr>
  </property>
</Properties>
</file>