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147480058" r:id="rId2"/>
    <p:sldId id="2147480059" r:id="rId3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7913"/>
    <a:srgbClr val="F686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08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8FEDC9-E9F2-4647-8361-BC53F282FFBE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26742F-E976-44A0-8E11-090E92C44F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9264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78AF9D-CB46-0BF1-0337-D1A6EDFE5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760DA1F-ED96-16B1-B770-592383CE40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4820EC8-E154-BF48-62C0-793A10106F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33C4A8-1256-1A44-7328-26C7104D6EC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B2E1B2E-6F6C-4F45-A195-FA2FEF4BBBD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365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jpg"/><Relationship Id="rId4" Type="http://schemas.openxmlformats.org/officeDocument/2006/relationships/image" Target="../media/image5.jp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BD4752"/>
                </a:solidFill>
                <a:latin typeface="LG Smart_H Bold"/>
                <a:cs typeface="LG Smart_H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BD4752"/>
                </a:solidFill>
                <a:latin typeface="LG Smart_H Bold"/>
                <a:cs typeface="LG Smart_H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BD4752"/>
                </a:solidFill>
                <a:latin typeface="LG Smart_H Bold"/>
                <a:cs typeface="LG Smart_H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BD4752"/>
                </a:solidFill>
                <a:latin typeface="LG Smart_H Bold"/>
                <a:cs typeface="LG Smart_H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454140"/>
            <a:ext cx="9116060" cy="0"/>
          </a:xfrm>
          <a:custGeom>
            <a:avLst/>
            <a:gdLst/>
            <a:ahLst/>
            <a:cxnLst/>
            <a:rect l="l" t="t" r="r" b="b"/>
            <a:pathLst>
              <a:path w="9116060">
                <a:moveTo>
                  <a:pt x="0" y="0"/>
                </a:moveTo>
                <a:lnTo>
                  <a:pt x="911606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533400"/>
            <a:ext cx="9116060" cy="0"/>
          </a:xfrm>
          <a:custGeom>
            <a:avLst/>
            <a:gdLst/>
            <a:ahLst/>
            <a:cxnLst/>
            <a:rect l="l" t="t" r="r" b="b"/>
            <a:pathLst>
              <a:path w="9116060">
                <a:moveTo>
                  <a:pt x="0" y="0"/>
                </a:moveTo>
                <a:lnTo>
                  <a:pt x="911606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921000" y="6433820"/>
            <a:ext cx="3309620" cy="424178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229600" y="50800"/>
            <a:ext cx="838200" cy="403860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76200" y="12700"/>
            <a:ext cx="1295400" cy="454855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0" y="1038860"/>
            <a:ext cx="9143999" cy="4963160"/>
          </a:xfrm>
          <a:prstGeom prst="rect">
            <a:avLst/>
          </a:prstGeom>
        </p:spPr>
      </p:pic>
      <p:sp>
        <p:nvSpPr>
          <p:cNvPr id="22" name="bg object 22"/>
          <p:cNvSpPr/>
          <p:nvPr/>
        </p:nvSpPr>
        <p:spPr>
          <a:xfrm>
            <a:off x="1144270" y="5510530"/>
            <a:ext cx="6858000" cy="35560"/>
          </a:xfrm>
          <a:custGeom>
            <a:avLst/>
            <a:gdLst/>
            <a:ahLst/>
            <a:cxnLst/>
            <a:rect l="l" t="t" r="r" b="b"/>
            <a:pathLst>
              <a:path w="6858000" h="35560">
                <a:moveTo>
                  <a:pt x="0" y="35560"/>
                </a:moveTo>
                <a:lnTo>
                  <a:pt x="6858000" y="35560"/>
                </a:lnTo>
                <a:lnTo>
                  <a:pt x="6858000" y="0"/>
                </a:lnTo>
                <a:lnTo>
                  <a:pt x="0" y="0"/>
                </a:lnTo>
                <a:lnTo>
                  <a:pt x="0" y="35560"/>
                </a:lnTo>
                <a:close/>
              </a:path>
            </a:pathLst>
          </a:custGeom>
          <a:ln w="28574">
            <a:solidFill>
              <a:srgbClr val="D9D9D9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AB928A-8642-0197-86C4-5EDDE7EB22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2124968"/>
            <a:ext cx="6858000" cy="1384995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5A0AE2-F923-8090-C33F-4C8710F3E3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276999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0F55AE-3250-8739-BC23-108E14C4ED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77940"/>
            <a:ext cx="2103120" cy="276999"/>
          </a:xfrm>
        </p:spPr>
        <p:txBody>
          <a:bodyPr/>
          <a:lstStyle/>
          <a:p>
            <a:fld id="{05F987D8-BF3B-4C17-9F1E-CFCB354C7C38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A0D146-A154-79A7-684C-3C932A90DC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08960" y="6377940"/>
            <a:ext cx="2926080" cy="276999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981C38-F746-D90D-BF94-CEF557321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83680" y="6377940"/>
            <a:ext cx="2103120" cy="276999"/>
          </a:xfrm>
        </p:spPr>
        <p:txBody>
          <a:bodyPr/>
          <a:lstStyle/>
          <a:p>
            <a:fld id="{120CD194-0B23-4BF8-974B-16F085071A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609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6454140"/>
            <a:ext cx="9116060" cy="0"/>
          </a:xfrm>
          <a:custGeom>
            <a:avLst/>
            <a:gdLst/>
            <a:ahLst/>
            <a:cxnLst/>
            <a:rect l="l" t="t" r="r" b="b"/>
            <a:pathLst>
              <a:path w="9116060">
                <a:moveTo>
                  <a:pt x="0" y="0"/>
                </a:moveTo>
                <a:lnTo>
                  <a:pt x="911606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533400"/>
            <a:ext cx="9116060" cy="0"/>
          </a:xfrm>
          <a:custGeom>
            <a:avLst/>
            <a:gdLst/>
            <a:ahLst/>
            <a:cxnLst/>
            <a:rect l="l" t="t" r="r" b="b"/>
            <a:pathLst>
              <a:path w="9116060">
                <a:moveTo>
                  <a:pt x="0" y="0"/>
                </a:moveTo>
                <a:lnTo>
                  <a:pt x="9116060" y="0"/>
                </a:lnTo>
              </a:path>
            </a:pathLst>
          </a:custGeom>
          <a:ln w="9525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2921000" y="6433820"/>
            <a:ext cx="3309620" cy="424178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666875" y="170179"/>
            <a:ext cx="6227445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BD4752"/>
                </a:solidFill>
                <a:latin typeface="LG Smart_H Bold"/>
                <a:cs typeface="LG Smart_H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29488" y="1213866"/>
            <a:ext cx="5708015" cy="4413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1622907-0B27-C2C6-D1AE-CE83214823C1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8001000" y="19688"/>
            <a:ext cx="1124892" cy="485771"/>
          </a:xfrm>
          <a:prstGeom prst="rect">
            <a:avLst/>
          </a:prstGeom>
        </p:spPr>
      </p:pic>
      <p:pic>
        <p:nvPicPr>
          <p:cNvPr id="1026" name="Picture 525528584">
            <a:extLst>
              <a:ext uri="{FF2B5EF4-FFF2-40B4-BE49-F238E27FC236}">
                <a16:creationId xmlns:a16="http://schemas.microsoft.com/office/drawing/2014/main" id="{85177A29-FB13-D1AE-F50B-87E14C8F4B9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76200"/>
            <a:ext cx="18129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DA7DBC-851B-6E80-5B6C-F5C3205A35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1BD41803-7237-82B1-E884-44638FD05C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485" y="1928486"/>
            <a:ext cx="2374412" cy="2926080"/>
          </a:xfrm>
          <a:prstGeom prst="rect">
            <a:avLst/>
          </a:prstGeom>
        </p:spPr>
      </p:pic>
      <p:sp>
        <p:nvSpPr>
          <p:cNvPr id="77" name="TextBox 76">
            <a:extLst>
              <a:ext uri="{FF2B5EF4-FFF2-40B4-BE49-F238E27FC236}">
                <a16:creationId xmlns:a16="http://schemas.microsoft.com/office/drawing/2014/main" id="{1B981768-612C-127B-A8DD-AEA93F45312D}"/>
              </a:ext>
            </a:extLst>
          </p:cNvPr>
          <p:cNvSpPr txBox="1"/>
          <p:nvPr/>
        </p:nvSpPr>
        <p:spPr>
          <a:xfrm>
            <a:off x="5151001" y="2301953"/>
            <a:ext cx="3798978" cy="19543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>
                <a:latin typeface="+mn-lt"/>
              </a:rPr>
              <a:t>With four spray arms instead of just two, Quad Wash® technology cleans dishes from multiple angles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>
                <a:latin typeface="+mn-lt"/>
              </a:rPr>
              <a:t>15 Place-Setting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>
                <a:latin typeface="+mn-lt"/>
              </a:rPr>
              <a:t>Dynamic Dry™ with LG’s 2-stage fan system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>
                <a:latin typeface="+mn-lt"/>
              </a:rPr>
              <a:t>The LG </a:t>
            </a:r>
            <a:r>
              <a:rPr lang="en-US" sz="1400" b="1" dirty="0" err="1">
                <a:latin typeface="+mn-lt"/>
              </a:rPr>
              <a:t>NeveRust</a:t>
            </a:r>
            <a:r>
              <a:rPr lang="en-US" sz="1400" b="1" dirty="0">
                <a:latin typeface="+mn-lt"/>
              </a:rPr>
              <a:t>™ Stainless Steel Tub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 err="1">
                <a:latin typeface="+mn-lt"/>
              </a:rPr>
              <a:t>LoDecibel</a:t>
            </a:r>
            <a:r>
              <a:rPr lang="en-US" sz="1400" b="1" dirty="0">
                <a:latin typeface="+mn-lt"/>
              </a:rPr>
              <a:t>™ Operation (50 dB)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400" b="1" dirty="0">
                <a:latin typeface="+mn-lt"/>
              </a:rPr>
              <a:t>NSF Certified</a:t>
            </a:r>
          </a:p>
          <a:p>
            <a:pPr marL="214313" indent="-214313">
              <a:buFont typeface="Arial" panose="020B0604020202020204" pitchFamily="34" charset="0"/>
              <a:buChar char="•"/>
            </a:pPr>
            <a:endParaRPr lang="en-US" sz="9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EBCDD97-3D0A-F91B-2ED4-58BD409173F4}"/>
              </a:ext>
            </a:extLst>
          </p:cNvPr>
          <p:cNvSpPr/>
          <p:nvPr/>
        </p:nvSpPr>
        <p:spPr>
          <a:xfrm>
            <a:off x="114300" y="860023"/>
            <a:ext cx="6205104" cy="9466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340">
              <a:solidFill>
                <a:srgbClr val="FFFFFF"/>
              </a:solidFill>
            </a:endParaRPr>
          </a:p>
        </p:txBody>
      </p:sp>
      <p:pic>
        <p:nvPicPr>
          <p:cNvPr id="50" name="Picture 49" descr="A picture containing text, sign, clipart&#10;&#10;Description automatically generated">
            <a:extLst>
              <a:ext uri="{FF2B5EF4-FFF2-40B4-BE49-F238E27FC236}">
                <a16:creationId xmlns:a16="http://schemas.microsoft.com/office/drawing/2014/main" id="{D037131A-D7AC-10EE-3233-1DDF2427D648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75466" y="1161777"/>
            <a:ext cx="854331" cy="415396"/>
          </a:xfrm>
          <a:prstGeom prst="rect">
            <a:avLst/>
          </a:prstGeom>
        </p:spPr>
      </p:pic>
      <p:pic>
        <p:nvPicPr>
          <p:cNvPr id="3" name="Picture 2" descr="A picture containing steel file&#10;&#10;Description automatically generated">
            <a:extLst>
              <a:ext uri="{FF2B5EF4-FFF2-40B4-BE49-F238E27FC236}">
                <a16:creationId xmlns:a16="http://schemas.microsoft.com/office/drawing/2014/main" id="{4B6A8635-7FD7-BBC2-76B1-740A8805C1FB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05922" y="855115"/>
            <a:ext cx="1660820" cy="951532"/>
          </a:xfrm>
          <a:prstGeom prst="rect">
            <a:avLst/>
          </a:prstGeom>
        </p:spPr>
      </p:pic>
      <p:sp>
        <p:nvSpPr>
          <p:cNvPr id="104" name="Title 1">
            <a:extLst>
              <a:ext uri="{FF2B5EF4-FFF2-40B4-BE49-F238E27FC236}">
                <a16:creationId xmlns:a16="http://schemas.microsoft.com/office/drawing/2014/main" id="{A071122A-FD42-F6E9-17A9-54240CAE43ED}"/>
              </a:ext>
            </a:extLst>
          </p:cNvPr>
          <p:cNvSpPr txBox="1">
            <a:spLocks/>
          </p:cNvSpPr>
          <p:nvPr/>
        </p:nvSpPr>
        <p:spPr>
          <a:xfrm>
            <a:off x="300176" y="718983"/>
            <a:ext cx="6786424" cy="939941"/>
          </a:xfrm>
          <a:prstGeom prst="rect">
            <a:avLst/>
          </a:prstGeom>
        </p:spPr>
        <p:txBody>
          <a:bodyPr vert="horz" lIns="89154" tIns="44577" rIns="89154" bIns="44577" rtlCol="0" anchor="b">
            <a:normAutofit fontScale="40000" lnSpcReduction="2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1560" b="1" dirty="0">
              <a:solidFill>
                <a:srgbClr val="808080">
                  <a:lumMod val="50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15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5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5100" b="1" dirty="0">
                <a:solidFill>
                  <a:srgbClr val="AC0648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LDFN3432T</a:t>
            </a:r>
          </a:p>
          <a:p>
            <a:pPr algn="l"/>
            <a:endParaRPr lang="en-US" sz="15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sz="15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lang="en-US" sz="35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24 Inch Wide </a:t>
            </a:r>
            <a:r>
              <a:rPr lang="en-US" sz="3500" b="1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QuadWash</a:t>
            </a:r>
            <a:r>
              <a:rPr lang="en-US" sz="35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™ Front Control Dishwasher - Stainless Steel</a:t>
            </a:r>
          </a:p>
          <a:p>
            <a:pPr algn="l"/>
            <a:endParaRPr lang="en-US" sz="15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F0078998-C5D3-623B-8F9A-3306B2CBCF5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4300" y="5429317"/>
            <a:ext cx="4422875" cy="264676"/>
          </a:xfrm>
          <a:prstGeom prst="rect">
            <a:avLst/>
          </a:prstGeom>
        </p:spPr>
      </p:pic>
      <p:sp>
        <p:nvSpPr>
          <p:cNvPr id="47" name="TextBox 46">
            <a:extLst>
              <a:ext uri="{FF2B5EF4-FFF2-40B4-BE49-F238E27FC236}">
                <a16:creationId xmlns:a16="http://schemas.microsoft.com/office/drawing/2014/main" id="{20C26CD5-47B0-607C-0FF3-802158CFC3A9}"/>
              </a:ext>
            </a:extLst>
          </p:cNvPr>
          <p:cNvSpPr txBox="1"/>
          <p:nvPr/>
        </p:nvSpPr>
        <p:spPr>
          <a:xfrm>
            <a:off x="280970" y="5429402"/>
            <a:ext cx="1629006" cy="227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78" b="1" dirty="0">
                <a:solidFill>
                  <a:srgbClr val="FFFFFF"/>
                </a:solidFill>
                <a:latin typeface="Arial" panose="020B0604020202020204" pitchFamily="34" charset="0"/>
              </a:rPr>
              <a:t>Available Color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EFB14F3-C550-FB75-21E8-AF97E482DE2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813887" y="1041656"/>
            <a:ext cx="434513" cy="510665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0FF27F85-048B-4292-2249-95F04117F005}"/>
              </a:ext>
            </a:extLst>
          </p:cNvPr>
          <p:cNvSpPr txBox="1"/>
          <p:nvPr/>
        </p:nvSpPr>
        <p:spPr>
          <a:xfrm>
            <a:off x="114301" y="5012359"/>
            <a:ext cx="37637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70" b="1" dirty="0">
                <a:latin typeface="Arial" panose="020B0604020202020204" pitchFamily="34" charset="0"/>
              </a:rPr>
              <a:t>Dimension (W x H x D) : </a:t>
            </a:r>
            <a:r>
              <a:rPr lang="en-US" sz="1200" dirty="0"/>
              <a:t>23 3/4" x 33 5/8" x 24 5/8"</a:t>
            </a:r>
            <a:endParaRPr lang="en-US" sz="1170" b="1" dirty="0">
              <a:latin typeface="Arial" panose="020B060402020202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FC1C900-6027-7B97-18F2-9DB5D7CB884F}"/>
              </a:ext>
            </a:extLst>
          </p:cNvPr>
          <p:cNvSpPr txBox="1"/>
          <p:nvPr/>
        </p:nvSpPr>
        <p:spPr>
          <a:xfrm>
            <a:off x="5151001" y="1972474"/>
            <a:ext cx="3007511" cy="249299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algn="ctr">
              <a:defRPr sz="1560" b="1"/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pPr marL="171450" indent="-171450" fontAlgn="ctr">
              <a:buFont typeface="Arial" panose="020B0604020202020204" pitchFamily="34" charset="0"/>
              <a:buChar char="•"/>
            </a:pPr>
            <a:r>
              <a:rPr lang="en-US" sz="1200">
                <a:solidFill>
                  <a:schemeClr val="tx1"/>
                </a:solidFill>
              </a:rPr>
              <a:t>Key features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5720DE-E1A0-BD3B-0A2F-206A32AF0D92}"/>
              </a:ext>
            </a:extLst>
          </p:cNvPr>
          <p:cNvSpPr txBox="1"/>
          <p:nvPr/>
        </p:nvSpPr>
        <p:spPr>
          <a:xfrm>
            <a:off x="2279782" y="47721"/>
            <a:ext cx="50281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BE4853"/>
                </a:solidFill>
                <a:latin typeface="LG Smart_H Bold" panose="020B0600000101010101" pitchFamily="34" charset="-127"/>
                <a:ea typeface="LG Smart_H Bold" panose="020B0600000101010101" pitchFamily="34" charset="-127"/>
              </a:rPr>
              <a:t>BF DOOR BUSTER DISHWASHER 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7FAEAF8-73BC-0B5A-8D4F-3BDDCE84A184}"/>
              </a:ext>
            </a:extLst>
          </p:cNvPr>
          <p:cNvSpPr txBox="1"/>
          <p:nvPr/>
        </p:nvSpPr>
        <p:spPr>
          <a:xfrm>
            <a:off x="5372100" y="4316266"/>
            <a:ext cx="2819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</a:rPr>
              <a:t>While Supplies Last:   200 in stock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D03DFA3D-B03D-32A8-50A2-164039940482}"/>
              </a:ext>
            </a:extLst>
          </p:cNvPr>
          <p:cNvSpPr txBox="1"/>
          <p:nvPr/>
        </p:nvSpPr>
        <p:spPr>
          <a:xfrm>
            <a:off x="152400" y="5650468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Stainless Steel</a:t>
            </a:r>
            <a:endParaRPr lang="en-US" dirty="0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BC235CA3-2C47-0689-B8A0-B47EC59108A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24200" y="5462741"/>
            <a:ext cx="5958840" cy="96012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281B9527-1200-C60F-40EF-0F7AEA66240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048000" y="3048000"/>
            <a:ext cx="1477573" cy="1274751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3D8BD804-5C3A-4FD5-B92A-97C8EB95443F}"/>
              </a:ext>
            </a:extLst>
          </p:cNvPr>
          <p:cNvSpPr txBox="1"/>
          <p:nvPr/>
        </p:nvSpPr>
        <p:spPr>
          <a:xfrm>
            <a:off x="3204478" y="3352800"/>
            <a:ext cx="121512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/>
              <a:t>51% Margin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713218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D88D1A0-4D8F-0A9B-4DA8-5F090CB65D3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5548"/>
          <a:stretch>
            <a:fillRect/>
          </a:stretch>
        </p:blipFill>
        <p:spPr>
          <a:xfrm>
            <a:off x="742833" y="628506"/>
            <a:ext cx="7658333" cy="56009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8114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2924</TotalTime>
  <Words>97</Words>
  <Application>Microsoft Office PowerPoint</Application>
  <PresentationFormat>On-screen Show (4:3)</PresentationFormat>
  <Paragraphs>21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Arial</vt:lpstr>
      <vt:lpstr>Calibri</vt:lpstr>
      <vt:lpstr>LG Smart_H Bold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HR Template</dc:title>
  <dc:creator>Taryn Brucia</dc:creator>
  <cp:lastModifiedBy>Jessica M. Dzenkowski</cp:lastModifiedBy>
  <cp:revision>107</cp:revision>
  <dcterms:created xsi:type="dcterms:W3CDTF">2023-10-17T13:46:25Z</dcterms:created>
  <dcterms:modified xsi:type="dcterms:W3CDTF">2025-11-13T18:15:00Z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2022-10-26T00:00:00Z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2023-10-17T00:00:00Z</vt:filetime>
  </property>
  <property fmtid="{D5CDD505-2E9C-101B-9397-08002B2CF9AE}" pid="5" name="Producer">
    <vt:lpwstr>Microsoft® PowerPoint® for Microsoft 365</vt:lpwstr>
  </property>
  <property fmtid="{D5CDD505-2E9C-101B-9397-08002B2CF9AE}" pid="6" name="MSIP_Label_dd59f345-fd0b-4b4e-aba2-7c7a20c52995_Enabled">
    <vt:lpwstr>true</vt:lpwstr>
  </property>
  <property fmtid="{D5CDD505-2E9C-101B-9397-08002B2CF9AE}" pid="7" name="MSIP_Label_dd59f345-fd0b-4b4e-aba2-7c7a20c52995_SetDate">
    <vt:lpwstr>2025-10-16T17:15:31Z</vt:lpwstr>
  </property>
  <property fmtid="{D5CDD505-2E9C-101B-9397-08002B2CF9AE}" pid="8" name="MSIP_Label_dd59f345-fd0b-4b4e-aba2-7c7a20c52995_Method">
    <vt:lpwstr>Privileged</vt:lpwstr>
  </property>
  <property fmtid="{D5CDD505-2E9C-101B-9397-08002B2CF9AE}" pid="9" name="MSIP_Label_dd59f345-fd0b-4b4e-aba2-7c7a20c52995_Name">
    <vt:lpwstr>General</vt:lpwstr>
  </property>
  <property fmtid="{D5CDD505-2E9C-101B-9397-08002B2CF9AE}" pid="10" name="MSIP_Label_dd59f345-fd0b-4b4e-aba2-7c7a20c52995_SiteId">
    <vt:lpwstr>5069cde4-642a-45c0-8094-d0c2dec10be3</vt:lpwstr>
  </property>
  <property fmtid="{D5CDD505-2E9C-101B-9397-08002B2CF9AE}" pid="11" name="MSIP_Label_dd59f345-fd0b-4b4e-aba2-7c7a20c52995_ActionId">
    <vt:lpwstr>67ac94db-ee88-4933-854d-876ef7b924f3</vt:lpwstr>
  </property>
  <property fmtid="{D5CDD505-2E9C-101B-9397-08002B2CF9AE}" pid="12" name="MSIP_Label_dd59f345-fd0b-4b4e-aba2-7c7a20c52995_ContentBits">
    <vt:lpwstr>0</vt:lpwstr>
  </property>
  <property fmtid="{D5CDD505-2E9C-101B-9397-08002B2CF9AE}" pid="13" name="MSIP_Label_dd59f345-fd0b-4b4e-aba2-7c7a20c52995_Tag">
    <vt:lpwstr>10, 0, 1, 1</vt:lpwstr>
  </property>
</Properties>
</file>